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92" r:id="rId6"/>
    <p:sldId id="293" r:id="rId7"/>
    <p:sldId id="294" r:id="rId8"/>
    <p:sldId id="259" r:id="rId9"/>
    <p:sldId id="260" r:id="rId10"/>
    <p:sldId id="261" r:id="rId11"/>
    <p:sldId id="262" r:id="rId12"/>
    <p:sldId id="263" r:id="rId13"/>
    <p:sldId id="264" r:id="rId14"/>
    <p:sldId id="337" r:id="rId15"/>
    <p:sldId id="295" r:id="rId16"/>
    <p:sldId id="296" r:id="rId17"/>
    <p:sldId id="297" r:id="rId18"/>
    <p:sldId id="298" r:id="rId19"/>
    <p:sldId id="299" r:id="rId20"/>
    <p:sldId id="300" r:id="rId21"/>
    <p:sldId id="301" r:id="rId22"/>
    <p:sldId id="302" r:id="rId23"/>
    <p:sldId id="304" r:id="rId24"/>
    <p:sldId id="303" r:id="rId25"/>
    <p:sldId id="305" r:id="rId26"/>
    <p:sldId id="306" r:id="rId27"/>
    <p:sldId id="307" r:id="rId28"/>
    <p:sldId id="308" r:id="rId29"/>
    <p:sldId id="309" r:id="rId30"/>
    <p:sldId id="310" r:id="rId31"/>
    <p:sldId id="311" r:id="rId32"/>
    <p:sldId id="312" r:id="rId33"/>
    <p:sldId id="313" r:id="rId34"/>
    <p:sldId id="266" r:id="rId35"/>
    <p:sldId id="267" r:id="rId36"/>
    <p:sldId id="314" r:id="rId37"/>
    <p:sldId id="268" r:id="rId38"/>
    <p:sldId id="269" r:id="rId39"/>
    <p:sldId id="315" r:id="rId40"/>
    <p:sldId id="271" r:id="rId41"/>
    <p:sldId id="332" r:id="rId42"/>
    <p:sldId id="333" r:id="rId43"/>
    <p:sldId id="274" r:id="rId44"/>
    <p:sldId id="275" r:id="rId45"/>
    <p:sldId id="322" r:id="rId46"/>
    <p:sldId id="323" r:id="rId47"/>
    <p:sldId id="276" r:id="rId48"/>
    <p:sldId id="320" r:id="rId49"/>
    <p:sldId id="277" r:id="rId50"/>
    <p:sldId id="278" r:id="rId51"/>
    <p:sldId id="279" r:id="rId52"/>
    <p:sldId id="280" r:id="rId53"/>
    <p:sldId id="281" r:id="rId54"/>
    <p:sldId id="282" r:id="rId55"/>
    <p:sldId id="283" r:id="rId56"/>
    <p:sldId id="284" r:id="rId57"/>
    <p:sldId id="287" r:id="rId58"/>
    <p:sldId id="321" r:id="rId59"/>
    <p:sldId id="288" r:id="rId60"/>
    <p:sldId id="289" r:id="rId61"/>
    <p:sldId id="319" r:id="rId62"/>
    <p:sldId id="290" r:id="rId63"/>
    <p:sldId id="327" r:id="rId64"/>
    <p:sldId id="328" r:id="rId65"/>
    <p:sldId id="326" r:id="rId66"/>
    <p:sldId id="285" r:id="rId67"/>
    <p:sldId id="334" r:id="rId68"/>
    <p:sldId id="335" r:id="rId69"/>
    <p:sldId id="291" r:id="rId70"/>
    <p:sldId id="329" r:id="rId71"/>
    <p:sldId id="330" r:id="rId72"/>
    <p:sldId id="331" r:id="rId73"/>
    <p:sldId id="324" r:id="rId74"/>
  </p:sldIdLst>
  <p:sldSz cx="9144000" cy="6858000" type="screen4x3"/>
  <p:notesSz cx="6858000" cy="9144000"/>
  <p:custShowLst>
    <p:custShow name="Presentación personalizada 1" id="0">
      <p:sldLst>
        <p:sld r:id="rId3"/>
      </p:sldLst>
    </p:custShow>
  </p:custShowLst>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6600"/>
    <a:srgbClr val="0066CC"/>
    <a:srgbClr val="FF0000"/>
    <a:srgbClr val="800000"/>
    <a:srgbClr val="006600"/>
    <a:srgbClr val="FF99CC"/>
    <a:srgbClr val="99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14" y="-2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36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79E10F22-C723-4424-893A-FE046E84C9AD}"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D2E75AD-D496-46D2-9E3C-E50ED15CB39A}"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A7387A7-F489-49FA-8A5E-8523FB6CDC14}"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81BF9C5-A3B3-40E3-AD78-97B4F5A2CC61}"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6B2090ED-C596-413E-B72C-9D8CAC82A019}"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147D5FD5-6C9B-4FFF-A251-DD384C701509}"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324354B5-E8FD-4E70-A4D3-88EBCD567368}"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4E9E9B3-8681-4B3C-9FA0-10621D32DFD7}"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91035A55-027C-4D3B-B751-7E83261FA273}"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C09C9ED-65A1-4DFC-8F71-E264D0DD6E5E}"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985FABAC-A222-431A-923D-2779D50CEF8D}"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8F99230-F7CC-4395-87D2-62EAD5FBC0C3}"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7DAE5B6F-0618-4EEA-AD93-C5ACB3FA0D1A}" type="datetimeFigureOut">
              <a:rPr lang="es-ES"/>
              <a:pPr>
                <a:defRPr/>
              </a:pPr>
              <a:t>27/04/2012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AA8E46D6-1190-4110-8170-9096C3C2FA95}"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1F2AA18C-A8AE-4C8D-98A5-82F1A0345054}" type="datetimeFigureOut">
              <a:rPr lang="es-ES"/>
              <a:pPr>
                <a:defRPr/>
              </a:pPr>
              <a:t>27/04/2012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EF020A1C-47C2-42E4-BD32-E4B9509A64DB}"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D291A125-8F35-4C00-BEB6-B29BC9F03214}" type="datetimeFigureOut">
              <a:rPr lang="es-ES"/>
              <a:pPr>
                <a:defRPr/>
              </a:pPr>
              <a:t>27/04/2012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DAAB4E88-C5F4-4168-9B85-8A518EFB1DB6}"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E7CDBB7B-B6C7-4181-A108-002CD1EB4FB5}" type="datetimeFigureOut">
              <a:rPr lang="es-ES"/>
              <a:pPr>
                <a:defRPr/>
              </a:pPr>
              <a:t>27/04/2012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48125C19-C4C1-491F-9BF6-D65011AE2BE8}"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2C615B2-1F75-46EB-BD94-B6E8F6BC3A3F}" type="datetimeFigureOut">
              <a:rPr lang="es-ES"/>
              <a:pPr>
                <a:defRPr/>
              </a:pPr>
              <a:t>27/04/2012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5C8CFD16-0A02-4FB2-BF49-EA938E6AD5D7}"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DE69541D-C6B8-481B-9EB0-F6D2FAEFBC6E}"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7696036-80A0-41F5-B94C-1A587918648C}" type="slidenum">
              <a:rPr lang="es-ES"/>
              <a:pPr>
                <a:defRPr/>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A970DA7-8AA9-4AB2-8B59-A86032452DE8}" type="datetimeFigureOut">
              <a:rPr lang="es-ES"/>
              <a:pPr>
                <a:defRPr/>
              </a:pPr>
              <a:t>27/04/2012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DFBEB994-8CE8-45D6-888C-E6D787AA00FB}"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4C3E97EB-10F0-4DDB-B30D-D2AA8E9CE145}"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3AA2AD2-DC69-4E83-B3FA-1C50337DB65B}"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BB66D7EF-6F06-4995-BD3C-6D4E2B22FEFA}"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D9DD605-36D2-457D-AE6F-68F82BC6C3F1}"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25F65678-3AF3-44A3-845D-395F89AFD037}" type="datetimeFigureOut">
              <a:rPr lang="es-ES"/>
              <a:pPr>
                <a:defRPr/>
              </a:pPr>
              <a:t>27/04/2012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A226630-BC40-4556-AC6C-8C7F7CAF0BBA}"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455D6B9A-8D85-4552-AA3D-52E7A531B1FE}" type="datetimeFigureOut">
              <a:rPr lang="es-ES"/>
              <a:pPr>
                <a:defRPr/>
              </a:pPr>
              <a:t>27/04/2012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C5AE0D5F-AF74-4196-8338-B1A4125C56FF}"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FAD5FFA0-9203-4C36-8435-BCD5939E8788}" type="datetimeFigureOut">
              <a:rPr lang="es-ES"/>
              <a:pPr>
                <a:defRPr/>
              </a:pPr>
              <a:t>27/04/2012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F875E1A5-6605-4FA2-8F6F-668397FAD171}"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48D31CB2-B4A0-4EB8-A0F5-F5A17E626EB6}" type="datetimeFigureOut">
              <a:rPr lang="es-ES"/>
              <a:pPr>
                <a:defRPr/>
              </a:pPr>
              <a:t>27/04/2012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BCF6CD7A-D091-4F11-AF7A-731EA0DD9F5C}"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15A4197E-C747-4230-816B-6CA53C679855}" type="datetimeFigureOut">
              <a:rPr lang="es-ES"/>
              <a:pPr>
                <a:defRPr/>
              </a:pPr>
              <a:t>27/04/2012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999694DA-990C-431B-A361-BBA3BEE1E560}"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70C65EDE-ED71-403C-8DA7-1A1146D9D2F8}" type="datetimeFigureOut">
              <a:rPr lang="es-ES"/>
              <a:pPr>
                <a:defRPr/>
              </a:pPr>
              <a:t>27/04/2012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6329EE79-CA64-4B45-A884-D63D934A8E2E}"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817E5DB2-30E5-4EFC-9540-11D7186F5861}" type="datetimeFigureOut">
              <a:rPr lang="es-ES"/>
              <a:pPr>
                <a:defRPr/>
              </a:pPr>
              <a:t>27/04/2012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00EE71E3-BDC9-4799-8C01-B36E0D027969}"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chemeClr val="tx2">
                <a:lumMod val="20000"/>
                <a:lumOff val="80000"/>
                <a:alpha val="26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A06AA2E-CCE8-4990-A045-9B18C04EEACE}" type="datetimeFigureOut">
              <a:rPr lang="es-ES"/>
              <a:pPr>
                <a:defRPr/>
              </a:pPr>
              <a:t>27/04/2012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716DFEF-9CAF-4B24-B66B-3F5DD70D5B58}"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chemeClr val="tx2">
                <a:lumMod val="20000"/>
                <a:lumOff val="80000"/>
                <a:alpha val="26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3314"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3315"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B228E11-2EFE-4B0A-9E82-53D2DDD85724}" type="datetimeFigureOut">
              <a:rPr lang="es-ES"/>
              <a:pPr>
                <a:defRPr/>
              </a:pPr>
              <a:t>27/04/2012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9F0AA18-B6F0-4F9D-882E-FBCA7C9D22F5}"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0" r:id="rId3"/>
    <p:sldLayoutId id="2147483679" r:id="rId4"/>
    <p:sldLayoutId id="2147483678" r:id="rId5"/>
    <p:sldLayoutId id="2147483677" r:id="rId6"/>
    <p:sldLayoutId id="2147483676" r:id="rId7"/>
    <p:sldLayoutId id="2147483675" r:id="rId8"/>
    <p:sldLayoutId id="2147483674" r:id="rId9"/>
    <p:sldLayoutId id="2147483673" r:id="rId10"/>
    <p:sldLayoutId id="214748367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file:///C:\..\..\x\Mis%20documentos\cynthia\ECO\Espaistn,%20de%20la%20Burbuja%20Inmobiliaria%20a%20la%20Crisis%20(por%20Aleix%20Sal).mp4"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escanear0001"/>
          <p:cNvPicPr>
            <a:picLocks noChangeAspect="1" noChangeArrowheads="1"/>
          </p:cNvPicPr>
          <p:nvPr/>
        </p:nvPicPr>
        <p:blipFill>
          <a:blip r:embed="rId2"/>
          <a:srcRect/>
          <a:stretch>
            <a:fillRect/>
          </a:stretch>
        </p:blipFill>
        <p:spPr bwMode="auto">
          <a:xfrm>
            <a:off x="2484438" y="1341438"/>
            <a:ext cx="1947862" cy="1446212"/>
          </a:xfrm>
          <a:prstGeom prst="rect">
            <a:avLst/>
          </a:prstGeom>
          <a:noFill/>
          <a:ln w="9525">
            <a:noFill/>
            <a:miter lim="800000"/>
            <a:headEnd/>
            <a:tailEnd/>
          </a:ln>
        </p:spPr>
      </p:pic>
      <p:pic>
        <p:nvPicPr>
          <p:cNvPr id="25602" name="Picture 7" descr="esquela-sanitat"/>
          <p:cNvPicPr>
            <a:picLocks noChangeAspect="1" noChangeArrowheads="1"/>
          </p:cNvPicPr>
          <p:nvPr/>
        </p:nvPicPr>
        <p:blipFill>
          <a:blip r:embed="rId3"/>
          <a:srcRect/>
          <a:stretch>
            <a:fillRect/>
          </a:stretch>
        </p:blipFill>
        <p:spPr bwMode="auto">
          <a:xfrm>
            <a:off x="539750" y="2636838"/>
            <a:ext cx="2857500" cy="2130425"/>
          </a:xfrm>
          <a:prstGeom prst="rect">
            <a:avLst/>
          </a:prstGeom>
          <a:noFill/>
          <a:ln w="9525">
            <a:noFill/>
            <a:miter lim="800000"/>
            <a:headEnd/>
            <a:tailEnd/>
          </a:ln>
        </p:spPr>
      </p:pic>
      <p:pic>
        <p:nvPicPr>
          <p:cNvPr id="25603" name="Picture 8" descr="pressupostdesalut2011"/>
          <p:cNvPicPr>
            <a:picLocks noChangeAspect="1" noChangeArrowheads="1"/>
          </p:cNvPicPr>
          <p:nvPr/>
        </p:nvPicPr>
        <p:blipFill>
          <a:blip r:embed="rId4"/>
          <a:srcRect/>
          <a:stretch>
            <a:fillRect/>
          </a:stretch>
        </p:blipFill>
        <p:spPr bwMode="auto">
          <a:xfrm>
            <a:off x="611188" y="1341438"/>
            <a:ext cx="1714500" cy="1198562"/>
          </a:xfrm>
          <a:prstGeom prst="rect">
            <a:avLst/>
          </a:prstGeom>
          <a:noFill/>
          <a:ln w="9525">
            <a:noFill/>
            <a:miter lim="800000"/>
            <a:headEnd/>
            <a:tailEnd/>
          </a:ln>
        </p:spPr>
      </p:pic>
      <p:pic>
        <p:nvPicPr>
          <p:cNvPr id="25604" name="Picture 9" descr="Logo_Acesnoti"/>
          <p:cNvPicPr>
            <a:picLocks noChangeAspect="1" noChangeArrowheads="1"/>
          </p:cNvPicPr>
          <p:nvPr/>
        </p:nvPicPr>
        <p:blipFill>
          <a:blip r:embed="rId5"/>
          <a:srcRect/>
          <a:stretch>
            <a:fillRect/>
          </a:stretch>
        </p:blipFill>
        <p:spPr bwMode="auto">
          <a:xfrm>
            <a:off x="4643438" y="1341438"/>
            <a:ext cx="1368425" cy="836612"/>
          </a:xfrm>
          <a:prstGeom prst="rect">
            <a:avLst/>
          </a:prstGeom>
          <a:noFill/>
          <a:ln w="9525">
            <a:noFill/>
            <a:miter lim="800000"/>
            <a:headEnd/>
            <a:tailEnd/>
          </a:ln>
        </p:spPr>
      </p:pic>
      <p:sp>
        <p:nvSpPr>
          <p:cNvPr id="2" name="1 Título"/>
          <p:cNvSpPr>
            <a:spLocks noGrp="1"/>
          </p:cNvSpPr>
          <p:nvPr>
            <p:ph type="ctrTitle"/>
          </p:nvPr>
        </p:nvSpPr>
        <p:spPr>
          <a:xfrm>
            <a:off x="611188" y="188913"/>
            <a:ext cx="7772400" cy="1152525"/>
          </a:xfrm>
        </p:spPr>
        <p:txBody>
          <a:bodyPr>
            <a:normAutofit/>
          </a:bodyPr>
          <a:lstStyle/>
          <a:p>
            <a:pPr eaLnBrk="1" hangingPunct="1">
              <a:defRPr/>
            </a:pPr>
            <a:r>
              <a:rPr lang="es-ES" sz="5400" b="1" i="1" smtClean="0">
                <a:effectLst>
                  <a:outerShdw blurRad="38100" dist="38100" dir="2700000" algn="tl">
                    <a:srgbClr val="C0C0C0"/>
                  </a:outerShdw>
                </a:effectLst>
              </a:rPr>
              <a:t>SECTOR</a:t>
            </a:r>
            <a:r>
              <a:rPr lang="es-ES" sz="4800" b="1" i="1" smtClean="0">
                <a:effectLst>
                  <a:outerShdw blurRad="38100" dist="38100" dir="2700000" algn="tl">
                    <a:srgbClr val="C0C0C0"/>
                  </a:outerShdw>
                </a:effectLst>
              </a:rPr>
              <a:t> </a:t>
            </a:r>
            <a:r>
              <a:rPr lang="es-ES" sz="5400" b="1" i="1" smtClean="0">
                <a:effectLst>
                  <a:outerShdw blurRad="38100" dist="38100" dir="2700000" algn="tl">
                    <a:srgbClr val="C0C0C0"/>
                  </a:outerShdw>
                </a:effectLst>
              </a:rPr>
              <a:t>ECONÒMIC</a:t>
            </a:r>
            <a:endParaRPr lang="es-ES" sz="4800" b="1" i="1" smtClean="0">
              <a:effectLst>
                <a:outerShdw blurRad="38100" dist="38100" dir="2700000" algn="tl">
                  <a:srgbClr val="C0C0C0"/>
                </a:outerShdw>
              </a:effectLst>
            </a:endParaRPr>
          </a:p>
        </p:txBody>
      </p:sp>
      <p:sp>
        <p:nvSpPr>
          <p:cNvPr id="25606" name="Text Box 12"/>
          <p:cNvSpPr txBox="1">
            <a:spLocks noChangeArrowheads="1"/>
          </p:cNvSpPr>
          <p:nvPr/>
        </p:nvSpPr>
        <p:spPr bwMode="auto">
          <a:xfrm>
            <a:off x="6443663" y="5445125"/>
            <a:ext cx="2520950" cy="1054100"/>
          </a:xfrm>
          <a:prstGeom prst="rect">
            <a:avLst/>
          </a:prstGeom>
          <a:noFill/>
          <a:ln w="9525">
            <a:noFill/>
            <a:miter lim="800000"/>
            <a:headEnd/>
            <a:tailEnd/>
          </a:ln>
        </p:spPr>
        <p:txBody>
          <a:bodyPr>
            <a:spAutoFit/>
          </a:bodyPr>
          <a:lstStyle/>
          <a:p>
            <a:pPr>
              <a:spcBef>
                <a:spcPct val="50000"/>
              </a:spcBef>
            </a:pPr>
            <a:r>
              <a:rPr lang="es-ES" b="1"/>
              <a:t>Cynthia Sanchez i Andrea Simó</a:t>
            </a:r>
          </a:p>
          <a:p>
            <a:pPr algn="ctr">
              <a:spcBef>
                <a:spcPct val="50000"/>
              </a:spcBef>
            </a:pPr>
            <a:r>
              <a:rPr lang="es-ES" i="1"/>
              <a:t>1r. Batxillerat, A</a:t>
            </a:r>
          </a:p>
        </p:txBody>
      </p:sp>
      <p:pic>
        <p:nvPicPr>
          <p:cNvPr id="25607" name="Picture 13" descr="catsalut-logo"/>
          <p:cNvPicPr>
            <a:picLocks noChangeAspect="1" noChangeArrowheads="1"/>
          </p:cNvPicPr>
          <p:nvPr/>
        </p:nvPicPr>
        <p:blipFill>
          <a:blip r:embed="rId6"/>
          <a:srcRect/>
          <a:stretch>
            <a:fillRect/>
          </a:stretch>
        </p:blipFill>
        <p:spPr bwMode="auto">
          <a:xfrm>
            <a:off x="3203575" y="3933825"/>
            <a:ext cx="2736850" cy="1198563"/>
          </a:xfrm>
          <a:prstGeom prst="rect">
            <a:avLst/>
          </a:prstGeom>
          <a:noFill/>
          <a:ln w="9525">
            <a:noFill/>
            <a:miter lim="800000"/>
            <a:headEnd/>
            <a:tailEnd/>
          </a:ln>
        </p:spPr>
      </p:pic>
      <p:pic>
        <p:nvPicPr>
          <p:cNvPr id="25608" name="Picture 3" descr="sectors economics"/>
          <p:cNvPicPr>
            <a:picLocks noChangeAspect="1" noChangeArrowheads="1"/>
          </p:cNvPicPr>
          <p:nvPr/>
        </p:nvPicPr>
        <p:blipFill>
          <a:blip r:embed="rId7"/>
          <a:srcRect/>
          <a:stretch>
            <a:fillRect/>
          </a:stretch>
        </p:blipFill>
        <p:spPr bwMode="auto">
          <a:xfrm>
            <a:off x="3779838" y="2781300"/>
            <a:ext cx="2087562" cy="1358900"/>
          </a:xfrm>
          <a:prstGeom prst="rect">
            <a:avLst/>
          </a:prstGeom>
          <a:noFill/>
          <a:ln w="9525">
            <a:noFill/>
            <a:miter lim="800000"/>
            <a:headEnd/>
            <a:tailEnd/>
          </a:ln>
        </p:spPr>
      </p:pic>
      <p:pic>
        <p:nvPicPr>
          <p:cNvPr id="25609" name="Picture 4" descr="hospital_logo"/>
          <p:cNvPicPr>
            <a:picLocks noChangeAspect="1" noChangeArrowheads="1"/>
          </p:cNvPicPr>
          <p:nvPr/>
        </p:nvPicPr>
        <p:blipFill>
          <a:blip r:embed="rId8"/>
          <a:srcRect/>
          <a:stretch>
            <a:fillRect/>
          </a:stretch>
        </p:blipFill>
        <p:spPr bwMode="auto">
          <a:xfrm>
            <a:off x="5219700" y="4797425"/>
            <a:ext cx="1028700" cy="1152525"/>
          </a:xfrm>
          <a:prstGeom prst="rect">
            <a:avLst/>
          </a:prstGeom>
          <a:noFill/>
          <a:ln w="9525">
            <a:noFill/>
            <a:miter lim="800000"/>
            <a:headEnd/>
            <a:tailEnd/>
          </a:ln>
        </p:spPr>
      </p:pic>
      <p:sp>
        <p:nvSpPr>
          <p:cNvPr id="3" name="2 Subtítulo"/>
          <p:cNvSpPr>
            <a:spLocks/>
          </p:cNvSpPr>
          <p:nvPr/>
        </p:nvSpPr>
        <p:spPr bwMode="auto">
          <a:xfrm>
            <a:off x="1908175" y="1628775"/>
            <a:ext cx="6400800" cy="2016125"/>
          </a:xfrm>
          <a:prstGeom prst="rect">
            <a:avLst/>
          </a:prstGeom>
          <a:noFill/>
          <a:ln w="9525">
            <a:noFill/>
            <a:miter lim="800000"/>
            <a:headEnd/>
            <a:tailEnd/>
          </a:ln>
        </p:spPr>
        <p:txBody>
          <a:bodyPr/>
          <a:lstStyle/>
          <a:p>
            <a:pPr algn="ctr">
              <a:spcBef>
                <a:spcPct val="20000"/>
              </a:spcBef>
              <a:buFont typeface="Arial" charset="0"/>
              <a:buNone/>
              <a:defRPr/>
            </a:pPr>
            <a:r>
              <a:rPr lang="es-ES" sz="12000" b="1">
                <a:solidFill>
                  <a:srgbClr val="376092"/>
                </a:solidFill>
                <a:effectLst>
                  <a:outerShdw blurRad="38100" dist="38100" dir="2700000" algn="tl">
                    <a:srgbClr val="C0C0C0"/>
                  </a:outerShdw>
                </a:effectLst>
                <a:latin typeface="Calibri" pitchFamily="34" charset="0"/>
              </a:rPr>
              <a:t>SANITAT</a:t>
            </a:r>
          </a:p>
        </p:txBody>
      </p:sp>
      <p:pic>
        <p:nvPicPr>
          <p:cNvPr id="25611" name="Picture 6" descr="logo_ics"/>
          <p:cNvPicPr>
            <a:picLocks noChangeAspect="1" noChangeArrowheads="1"/>
          </p:cNvPicPr>
          <p:nvPr/>
        </p:nvPicPr>
        <p:blipFill>
          <a:blip r:embed="rId9"/>
          <a:srcRect/>
          <a:stretch>
            <a:fillRect/>
          </a:stretch>
        </p:blipFill>
        <p:spPr bwMode="auto">
          <a:xfrm>
            <a:off x="2627313" y="5084763"/>
            <a:ext cx="1512887" cy="936625"/>
          </a:xfrm>
          <a:prstGeom prst="rect">
            <a:avLst/>
          </a:prstGeom>
          <a:noFill/>
          <a:ln w="28575">
            <a:solidFill>
              <a:srgbClr val="000000"/>
            </a:solidFill>
            <a:miter lim="800000"/>
            <a:headEnd/>
            <a:tailEnd/>
          </a:ln>
        </p:spPr>
      </p:pic>
      <p:pic>
        <p:nvPicPr>
          <p:cNvPr id="25612" name="Picture 5" descr="NO + Recortes"/>
          <p:cNvPicPr>
            <a:picLocks noChangeAspect="1" noChangeArrowheads="1"/>
          </p:cNvPicPr>
          <p:nvPr/>
        </p:nvPicPr>
        <p:blipFill>
          <a:blip r:embed="rId10"/>
          <a:srcRect/>
          <a:stretch>
            <a:fillRect/>
          </a:stretch>
        </p:blipFill>
        <p:spPr bwMode="auto">
          <a:xfrm>
            <a:off x="468313" y="4652963"/>
            <a:ext cx="24003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1 Título"/>
          <p:cNvSpPr>
            <a:spLocks noGrp="1"/>
          </p:cNvSpPr>
          <p:nvPr>
            <p:ph type="title"/>
          </p:nvPr>
        </p:nvSpPr>
        <p:spPr/>
        <p:txBody>
          <a:bodyPr/>
          <a:lstStyle/>
          <a:p>
            <a:pPr algn="l" eaLnBrk="1" hangingPunct="1"/>
            <a:r>
              <a:rPr lang="ca-ES" sz="3200" b="1" smtClean="0"/>
              <a:t>Comparació de la situació amb la resta d’Europa.</a:t>
            </a:r>
            <a:endParaRPr lang="es-ES" sz="3200" smtClean="0"/>
          </a:p>
        </p:txBody>
      </p:sp>
      <p:sp>
        <p:nvSpPr>
          <p:cNvPr id="34818" name="2 Marcador de contenido"/>
          <p:cNvSpPr>
            <a:spLocks noGrp="1"/>
          </p:cNvSpPr>
          <p:nvPr>
            <p:ph idx="1"/>
          </p:nvPr>
        </p:nvSpPr>
        <p:spPr/>
        <p:txBody>
          <a:bodyPr/>
          <a:lstStyle/>
          <a:p>
            <a:pPr eaLnBrk="1" hangingPunct="1">
              <a:buFont typeface="Arial" charset="0"/>
              <a:buNone/>
            </a:pPr>
            <a:r>
              <a:rPr lang="es-ES" sz="2000" b="1" smtClean="0"/>
              <a:t>TAXA D’ATUR</a:t>
            </a:r>
          </a:p>
        </p:txBody>
      </p:sp>
      <p:pic>
        <p:nvPicPr>
          <p:cNvPr id="34819" name="3 Imagen"/>
          <p:cNvPicPr>
            <a:picLocks noChangeAspect="1" noChangeArrowheads="1"/>
          </p:cNvPicPr>
          <p:nvPr/>
        </p:nvPicPr>
        <p:blipFill>
          <a:blip r:embed="rId2"/>
          <a:srcRect l="28220" t="24808" b="3935"/>
          <a:stretch>
            <a:fillRect/>
          </a:stretch>
        </p:blipFill>
        <p:spPr bwMode="auto">
          <a:xfrm>
            <a:off x="1143000" y="2214563"/>
            <a:ext cx="4386263" cy="3267075"/>
          </a:xfrm>
          <a:prstGeom prst="rect">
            <a:avLst/>
          </a:prstGeom>
          <a:noFill/>
          <a:ln w="9525">
            <a:noFill/>
            <a:miter lim="800000"/>
            <a:headEnd/>
            <a:tailEnd/>
          </a:ln>
        </p:spPr>
      </p:pic>
      <p:sp>
        <p:nvSpPr>
          <p:cNvPr id="2050" name="Text Box 2"/>
          <p:cNvSpPr txBox="1">
            <a:spLocks noChangeArrowheads="1"/>
          </p:cNvSpPr>
          <p:nvPr/>
        </p:nvSpPr>
        <p:spPr bwMode="auto">
          <a:xfrm>
            <a:off x="6215063" y="4357688"/>
            <a:ext cx="1528762" cy="1069975"/>
          </a:xfrm>
          <a:prstGeom prst="rect">
            <a:avLst/>
          </a:prstGeom>
          <a:solidFill>
            <a:srgbClr val="FFFFFF"/>
          </a:solidFill>
          <a:ln w="9525">
            <a:solidFill>
              <a:srgbClr val="DBE5F1"/>
            </a:solidFill>
            <a:miter lim="800000"/>
            <a:headEnd/>
            <a:tailEnd/>
          </a:ln>
          <a:effectLst>
            <a:outerShdw dist="107763" dir="13500000" algn="ctr" rotWithShape="0">
              <a:srgbClr val="808080">
                <a:alpha val="50000"/>
              </a:srgbClr>
            </a:outerShdw>
          </a:effectLst>
        </p:spPr>
        <p:txBody>
          <a:bodyPr>
            <a:spAutoFit/>
          </a:bodyPr>
          <a:lstStyle/>
          <a:p>
            <a:pPr>
              <a:spcAft>
                <a:spcPts val="1000"/>
              </a:spcAft>
              <a:defRPr/>
            </a:pPr>
            <a:r>
              <a:rPr lang="es-ES" sz="1100">
                <a:latin typeface="Calibri" pitchFamily="34" charset="0"/>
              </a:rPr>
              <a:t>                Espanya</a:t>
            </a:r>
          </a:p>
          <a:p>
            <a:pPr>
              <a:spcAft>
                <a:spcPts val="1000"/>
              </a:spcAft>
              <a:defRPr/>
            </a:pPr>
            <a:r>
              <a:rPr lang="es-ES" sz="1100">
                <a:latin typeface="Calibri" pitchFamily="34" charset="0"/>
              </a:rPr>
              <a:t>                Grècia</a:t>
            </a:r>
          </a:p>
          <a:p>
            <a:pPr>
              <a:spcAft>
                <a:spcPts val="1000"/>
              </a:spcAft>
              <a:defRPr/>
            </a:pPr>
            <a:r>
              <a:rPr lang="es-ES" sz="1100">
                <a:latin typeface="Calibri" pitchFamily="34" charset="0"/>
              </a:rPr>
              <a:t>                Alemanya</a:t>
            </a:r>
            <a:endParaRPr lang="es-ES">
              <a:latin typeface="Arial" pitchFamily="34" charset="0"/>
            </a:endParaRPr>
          </a:p>
        </p:txBody>
      </p:sp>
      <p:sp>
        <p:nvSpPr>
          <p:cNvPr id="34821" name="AutoShape 3"/>
          <p:cNvSpPr>
            <a:spLocks noChangeArrowheads="1"/>
          </p:cNvSpPr>
          <p:nvPr/>
        </p:nvSpPr>
        <p:spPr bwMode="auto">
          <a:xfrm>
            <a:off x="6218238" y="4375150"/>
            <a:ext cx="419100" cy="90488"/>
          </a:xfrm>
          <a:prstGeom prst="flowChartProcess">
            <a:avLst/>
          </a:prstGeom>
          <a:solidFill>
            <a:srgbClr val="FFC000"/>
          </a:solidFill>
          <a:ln w="9525">
            <a:solidFill>
              <a:srgbClr val="FFC000"/>
            </a:solidFill>
            <a:miter lim="800000"/>
            <a:headEnd/>
            <a:tailEnd/>
          </a:ln>
        </p:spPr>
        <p:txBody>
          <a:bodyPr/>
          <a:lstStyle/>
          <a:p>
            <a:endParaRPr lang="es-ES">
              <a:latin typeface="Calibri" pitchFamily="34" charset="0"/>
            </a:endParaRPr>
          </a:p>
        </p:txBody>
      </p:sp>
      <p:sp>
        <p:nvSpPr>
          <p:cNvPr id="34822" name="Text Box 4"/>
          <p:cNvSpPr txBox="1">
            <a:spLocks noChangeArrowheads="1"/>
          </p:cNvSpPr>
          <p:nvPr/>
        </p:nvSpPr>
        <p:spPr bwMode="auto">
          <a:xfrm>
            <a:off x="6218238" y="4694238"/>
            <a:ext cx="419100" cy="90487"/>
          </a:xfrm>
          <a:prstGeom prst="rect">
            <a:avLst/>
          </a:prstGeom>
          <a:solidFill>
            <a:srgbClr val="C0504D"/>
          </a:solidFill>
          <a:ln w="9525">
            <a:solidFill>
              <a:srgbClr val="C0504D"/>
            </a:solidFill>
            <a:miter lim="800000"/>
            <a:headEnd/>
            <a:tailEnd/>
          </a:ln>
        </p:spPr>
        <p:txBody>
          <a:bodyPr/>
          <a:lstStyle/>
          <a:p>
            <a:endParaRPr lang="es-ES"/>
          </a:p>
        </p:txBody>
      </p:sp>
      <p:sp>
        <p:nvSpPr>
          <p:cNvPr id="34823" name="Text Box 5"/>
          <p:cNvSpPr txBox="1">
            <a:spLocks noChangeArrowheads="1"/>
          </p:cNvSpPr>
          <p:nvPr/>
        </p:nvSpPr>
        <p:spPr bwMode="auto">
          <a:xfrm>
            <a:off x="6218238" y="5041900"/>
            <a:ext cx="419100" cy="90488"/>
          </a:xfrm>
          <a:prstGeom prst="rect">
            <a:avLst/>
          </a:prstGeom>
          <a:solidFill>
            <a:srgbClr val="4F81BD"/>
          </a:solidFill>
          <a:ln w="9525">
            <a:solidFill>
              <a:srgbClr val="4F81BD"/>
            </a:solidFill>
            <a:miter lim="800000"/>
            <a:headEnd/>
            <a:tailEnd/>
          </a:ln>
        </p:spPr>
        <p:txBody>
          <a:bodyPr/>
          <a:lstStyle/>
          <a:p>
            <a:pPr>
              <a:spcAft>
                <a:spcPts val="1000"/>
              </a:spcAft>
            </a:pPr>
            <a:endParaRPr lang="es-E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2 Marcador de contenido"/>
          <p:cNvSpPr>
            <a:spLocks noGrp="1"/>
          </p:cNvSpPr>
          <p:nvPr>
            <p:ph idx="1"/>
          </p:nvPr>
        </p:nvSpPr>
        <p:spPr>
          <a:xfrm>
            <a:off x="457200" y="500063"/>
            <a:ext cx="8229600" cy="5626100"/>
          </a:xfrm>
        </p:spPr>
        <p:txBody>
          <a:bodyPr/>
          <a:lstStyle/>
          <a:p>
            <a:pPr eaLnBrk="1" hangingPunct="1">
              <a:buFont typeface="Arial" charset="0"/>
              <a:buNone/>
            </a:pPr>
            <a:endParaRPr lang="es-ES" sz="2000" b="1" smtClean="0"/>
          </a:p>
          <a:p>
            <a:pPr eaLnBrk="1" hangingPunct="1">
              <a:buFont typeface="Arial" charset="0"/>
              <a:buNone/>
            </a:pPr>
            <a:r>
              <a:rPr lang="es-ES" sz="2000" b="1" smtClean="0"/>
              <a:t>PIB</a:t>
            </a:r>
          </a:p>
        </p:txBody>
      </p:sp>
      <p:sp>
        <p:nvSpPr>
          <p:cNvPr id="3074" name="Text Box 2"/>
          <p:cNvSpPr txBox="1">
            <a:spLocks noChangeArrowheads="1"/>
          </p:cNvSpPr>
          <p:nvPr/>
        </p:nvSpPr>
        <p:spPr bwMode="auto">
          <a:xfrm>
            <a:off x="6357938" y="4500563"/>
            <a:ext cx="1528762" cy="1069975"/>
          </a:xfrm>
          <a:prstGeom prst="rect">
            <a:avLst/>
          </a:prstGeom>
          <a:solidFill>
            <a:srgbClr val="FFFFFF"/>
          </a:solidFill>
          <a:ln w="9525">
            <a:solidFill>
              <a:srgbClr val="DBE5F1"/>
            </a:solidFill>
            <a:miter lim="800000"/>
            <a:headEnd/>
            <a:tailEnd/>
          </a:ln>
          <a:effectLst>
            <a:outerShdw dist="107763" dir="13500000" algn="ctr" rotWithShape="0">
              <a:srgbClr val="808080">
                <a:alpha val="50000"/>
              </a:srgbClr>
            </a:outerShdw>
          </a:effectLst>
        </p:spPr>
        <p:txBody>
          <a:bodyPr>
            <a:spAutoFit/>
          </a:bodyPr>
          <a:lstStyle/>
          <a:p>
            <a:pPr>
              <a:spcAft>
                <a:spcPts val="1000"/>
              </a:spcAft>
              <a:defRPr/>
            </a:pPr>
            <a:r>
              <a:rPr lang="es-ES" sz="1100">
                <a:latin typeface="Calibri" pitchFamily="34" charset="0"/>
              </a:rPr>
              <a:t>                Espanya</a:t>
            </a:r>
          </a:p>
          <a:p>
            <a:pPr>
              <a:spcAft>
                <a:spcPts val="1000"/>
              </a:spcAft>
              <a:defRPr/>
            </a:pPr>
            <a:r>
              <a:rPr lang="es-ES" sz="1100">
                <a:latin typeface="Calibri" pitchFamily="34" charset="0"/>
              </a:rPr>
              <a:t>                Grècia</a:t>
            </a:r>
          </a:p>
          <a:p>
            <a:pPr>
              <a:spcAft>
                <a:spcPts val="1000"/>
              </a:spcAft>
              <a:defRPr/>
            </a:pPr>
            <a:r>
              <a:rPr lang="es-ES" sz="1100">
                <a:latin typeface="Calibri" pitchFamily="34" charset="0"/>
              </a:rPr>
              <a:t>                Alemanya</a:t>
            </a:r>
            <a:endParaRPr lang="es-ES">
              <a:latin typeface="Arial" pitchFamily="34" charset="0"/>
            </a:endParaRPr>
          </a:p>
        </p:txBody>
      </p:sp>
      <p:sp>
        <p:nvSpPr>
          <p:cNvPr id="35843" name="AutoShape 3"/>
          <p:cNvSpPr>
            <a:spLocks noChangeArrowheads="1"/>
          </p:cNvSpPr>
          <p:nvPr/>
        </p:nvSpPr>
        <p:spPr bwMode="auto">
          <a:xfrm>
            <a:off x="6361113" y="4518025"/>
            <a:ext cx="419100" cy="90488"/>
          </a:xfrm>
          <a:prstGeom prst="flowChartProcess">
            <a:avLst/>
          </a:prstGeom>
          <a:solidFill>
            <a:srgbClr val="FFC000"/>
          </a:solidFill>
          <a:ln w="9525">
            <a:solidFill>
              <a:srgbClr val="FFC000"/>
            </a:solidFill>
            <a:miter lim="800000"/>
            <a:headEnd/>
            <a:tailEnd/>
          </a:ln>
        </p:spPr>
        <p:txBody>
          <a:bodyPr/>
          <a:lstStyle/>
          <a:p>
            <a:endParaRPr lang="es-ES">
              <a:latin typeface="Calibri" pitchFamily="34" charset="0"/>
            </a:endParaRPr>
          </a:p>
        </p:txBody>
      </p:sp>
      <p:sp>
        <p:nvSpPr>
          <p:cNvPr id="35844" name="Text Box 4"/>
          <p:cNvSpPr txBox="1">
            <a:spLocks noChangeArrowheads="1"/>
          </p:cNvSpPr>
          <p:nvPr/>
        </p:nvSpPr>
        <p:spPr bwMode="auto">
          <a:xfrm>
            <a:off x="6361113" y="4837113"/>
            <a:ext cx="419100" cy="90487"/>
          </a:xfrm>
          <a:prstGeom prst="rect">
            <a:avLst/>
          </a:prstGeom>
          <a:solidFill>
            <a:srgbClr val="C0504D"/>
          </a:solidFill>
          <a:ln w="9525">
            <a:solidFill>
              <a:srgbClr val="C0504D"/>
            </a:solidFill>
            <a:miter lim="800000"/>
            <a:headEnd/>
            <a:tailEnd/>
          </a:ln>
        </p:spPr>
        <p:txBody>
          <a:bodyPr/>
          <a:lstStyle/>
          <a:p>
            <a:endParaRPr lang="es-ES"/>
          </a:p>
        </p:txBody>
      </p:sp>
      <p:sp>
        <p:nvSpPr>
          <p:cNvPr id="35845" name="Text Box 5"/>
          <p:cNvSpPr txBox="1">
            <a:spLocks noChangeArrowheads="1"/>
          </p:cNvSpPr>
          <p:nvPr/>
        </p:nvSpPr>
        <p:spPr bwMode="auto">
          <a:xfrm>
            <a:off x="6361113" y="5184775"/>
            <a:ext cx="419100" cy="90488"/>
          </a:xfrm>
          <a:prstGeom prst="rect">
            <a:avLst/>
          </a:prstGeom>
          <a:solidFill>
            <a:srgbClr val="4F81BD"/>
          </a:solidFill>
          <a:ln w="9525">
            <a:solidFill>
              <a:srgbClr val="4F81BD"/>
            </a:solidFill>
            <a:miter lim="800000"/>
            <a:headEnd/>
            <a:tailEnd/>
          </a:ln>
        </p:spPr>
        <p:txBody>
          <a:bodyPr/>
          <a:lstStyle/>
          <a:p>
            <a:pPr>
              <a:spcAft>
                <a:spcPts val="1000"/>
              </a:spcAft>
            </a:pPr>
            <a:endParaRPr lang="es-ES"/>
          </a:p>
        </p:txBody>
      </p:sp>
      <p:pic>
        <p:nvPicPr>
          <p:cNvPr id="35846" name="7 Imagen"/>
          <p:cNvPicPr>
            <a:picLocks noChangeAspect="1" noChangeArrowheads="1"/>
          </p:cNvPicPr>
          <p:nvPr/>
        </p:nvPicPr>
        <p:blipFill>
          <a:blip r:embed="rId2"/>
          <a:srcRect l="27866" t="24010" b="3523"/>
          <a:stretch>
            <a:fillRect/>
          </a:stretch>
        </p:blipFill>
        <p:spPr bwMode="auto">
          <a:xfrm>
            <a:off x="857250" y="1428750"/>
            <a:ext cx="4714875" cy="4357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2 Marcador de contenido"/>
          <p:cNvSpPr>
            <a:spLocks noGrp="1"/>
          </p:cNvSpPr>
          <p:nvPr>
            <p:ph idx="1"/>
          </p:nvPr>
        </p:nvSpPr>
        <p:spPr>
          <a:xfrm>
            <a:off x="457200" y="357188"/>
            <a:ext cx="8229600" cy="5768975"/>
          </a:xfrm>
        </p:spPr>
        <p:txBody>
          <a:bodyPr/>
          <a:lstStyle/>
          <a:p>
            <a:pPr eaLnBrk="1" hangingPunct="1">
              <a:buFont typeface="Arial" charset="0"/>
              <a:buNone/>
            </a:pPr>
            <a:r>
              <a:rPr lang="es-ES" sz="2000" b="1" smtClean="0"/>
              <a:t>IMPORTACIONS I EXPORTACIONS</a:t>
            </a:r>
          </a:p>
        </p:txBody>
      </p:sp>
      <p:pic>
        <p:nvPicPr>
          <p:cNvPr id="36866" name="3 Imagen"/>
          <p:cNvPicPr>
            <a:picLocks noChangeAspect="1" noChangeArrowheads="1"/>
          </p:cNvPicPr>
          <p:nvPr/>
        </p:nvPicPr>
        <p:blipFill>
          <a:blip r:embed="rId2"/>
          <a:srcRect l="15169" t="28854" r="41093" b="7269"/>
          <a:stretch>
            <a:fillRect/>
          </a:stretch>
        </p:blipFill>
        <p:spPr bwMode="auto">
          <a:xfrm>
            <a:off x="1643063" y="1071563"/>
            <a:ext cx="3792537" cy="4786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1 Título"/>
          <p:cNvSpPr>
            <a:spLocks noGrp="1"/>
          </p:cNvSpPr>
          <p:nvPr>
            <p:ph type="title" idx="4294967295"/>
          </p:nvPr>
        </p:nvSpPr>
        <p:spPr/>
        <p:txBody>
          <a:bodyPr/>
          <a:lstStyle/>
          <a:p>
            <a:pPr algn="l" eaLnBrk="1" hangingPunct="1"/>
            <a:r>
              <a:rPr lang="es-ES" sz="3200" b="1" i="1" smtClean="0"/>
              <a:t> </a:t>
            </a:r>
            <a:r>
              <a:rPr lang="es-ES" sz="3200" b="1" smtClean="0"/>
              <a:t>Catalunya</a:t>
            </a:r>
          </a:p>
        </p:txBody>
      </p:sp>
      <p:sp>
        <p:nvSpPr>
          <p:cNvPr id="100355" name="Text Box 4"/>
          <p:cNvSpPr txBox="1">
            <a:spLocks noChangeArrowheads="1"/>
          </p:cNvSpPr>
          <p:nvPr/>
        </p:nvSpPr>
        <p:spPr bwMode="auto">
          <a:xfrm>
            <a:off x="250825" y="1196975"/>
            <a:ext cx="8713788" cy="5665788"/>
          </a:xfrm>
          <a:prstGeom prst="rect">
            <a:avLst/>
          </a:prstGeom>
          <a:noFill/>
          <a:ln w="9525">
            <a:noFill/>
            <a:miter lim="800000"/>
            <a:headEnd/>
            <a:tailEnd/>
          </a:ln>
        </p:spPr>
        <p:txBody>
          <a:bodyPr>
            <a:spAutoFit/>
          </a:bodyPr>
          <a:lstStyle/>
          <a:p>
            <a:pPr>
              <a:spcBef>
                <a:spcPct val="50000"/>
              </a:spcBef>
            </a:pPr>
            <a:r>
              <a:rPr lang="ca-ES" sz="2400" i="1"/>
              <a:t>Introducció</a:t>
            </a:r>
            <a:r>
              <a:rPr lang="es-ES" sz="2400" i="1"/>
              <a:t>.</a:t>
            </a:r>
          </a:p>
          <a:p>
            <a:pPr>
              <a:spcBef>
                <a:spcPct val="50000"/>
              </a:spcBef>
            </a:pPr>
            <a:r>
              <a:rPr lang="ca-ES" b="1">
                <a:latin typeface="Calibri" pitchFamily="34" charset="0"/>
              </a:rPr>
              <a:t>PRENENT CONSCIÈNCIA DEL QUE PATEIX CATALUNYA </a:t>
            </a:r>
          </a:p>
          <a:p>
            <a:pPr>
              <a:spcBef>
                <a:spcPct val="50000"/>
              </a:spcBef>
            </a:pPr>
            <a:endParaRPr lang="ca-ES"/>
          </a:p>
          <a:p>
            <a:pPr>
              <a:spcBef>
                <a:spcPct val="50000"/>
              </a:spcBef>
            </a:pPr>
            <a:endParaRPr lang="ca-ES"/>
          </a:p>
          <a:p>
            <a:pPr>
              <a:spcBef>
                <a:spcPct val="50000"/>
              </a:spcBef>
            </a:pPr>
            <a:endParaRPr lang="es-ES"/>
          </a:p>
          <a:p>
            <a:pPr>
              <a:spcBef>
                <a:spcPct val="50000"/>
              </a:spcBef>
            </a:pPr>
            <a:endParaRPr lang="es-ES"/>
          </a:p>
          <a:p>
            <a:endParaRPr lang="ca-ES" i="1"/>
          </a:p>
          <a:p>
            <a:r>
              <a:rPr lang="ca-ES" i="1"/>
              <a:t>· </a:t>
            </a:r>
            <a:r>
              <a:rPr lang="ca-ES" sz="1600" i="1"/>
              <a:t>massa endeutament, públic i privat</a:t>
            </a:r>
            <a:r>
              <a:rPr lang="ca-ES" sz="1600"/>
              <a:t/>
            </a:r>
            <a:br>
              <a:rPr lang="ca-ES" sz="1600"/>
            </a:br>
            <a:r>
              <a:rPr lang="ca-ES" sz="1600" i="1"/>
              <a:t>· un consum molt per sobre de les possibilitats</a:t>
            </a:r>
            <a:r>
              <a:rPr lang="ca-ES" sz="1600"/>
              <a:t/>
            </a:r>
            <a:br>
              <a:rPr lang="ca-ES" sz="1600"/>
            </a:br>
            <a:r>
              <a:rPr lang="ca-ES" sz="1600" i="1"/>
              <a:t>· massa presència de la construcció</a:t>
            </a:r>
            <a:r>
              <a:rPr lang="ca-ES" sz="1600"/>
              <a:t/>
            </a:r>
            <a:br>
              <a:rPr lang="ca-ES" sz="1600"/>
            </a:br>
            <a:r>
              <a:rPr lang="ca-ES" sz="1600" i="1"/>
              <a:t>· creació de molta ocupació però de baix valor afegit i immigrant</a:t>
            </a:r>
            <a:r>
              <a:rPr lang="ca-ES" sz="1600"/>
              <a:t/>
            </a:r>
            <a:br>
              <a:rPr lang="ca-ES" sz="1600"/>
            </a:br>
            <a:r>
              <a:rPr lang="ca-ES" sz="1600" i="1"/>
              <a:t>·molt pes de les importacions que feien créixer el dèfi cit exterior</a:t>
            </a:r>
            <a:r>
              <a:rPr lang="ca-ES" sz="1600"/>
              <a:t/>
            </a:r>
            <a:br>
              <a:rPr lang="ca-ES" sz="1600"/>
            </a:br>
            <a:r>
              <a:rPr lang="ca-ES" sz="1600" i="1"/>
              <a:t>· una baixa productivitat</a:t>
            </a:r>
            <a:endParaRPr lang="ca-ES" sz="1600"/>
          </a:p>
          <a:p>
            <a:r>
              <a:rPr lang="ca-ES"/>
              <a:t/>
            </a:r>
            <a:br>
              <a:rPr lang="ca-ES"/>
            </a:br>
            <a:r>
              <a:rPr lang="ca-ES"/>
              <a:t/>
            </a:r>
            <a:br>
              <a:rPr lang="ca-ES"/>
            </a:br>
            <a:r>
              <a:rPr lang="ca-ES" i="1"/>
              <a:t>és una crisi econòmica vinculada a un model de creixement econòmic esgotat que s’havia intensifi cat els darrers anys</a:t>
            </a:r>
            <a:r>
              <a:rPr lang="ca-ES"/>
              <a:t>.</a:t>
            </a:r>
            <a:r>
              <a:rPr lang="es-ES"/>
              <a:t> </a:t>
            </a:r>
          </a:p>
          <a:p>
            <a:endParaRPr lang="es-ES"/>
          </a:p>
        </p:txBody>
      </p:sp>
      <p:sp>
        <p:nvSpPr>
          <p:cNvPr id="100356" name="Line 4"/>
          <p:cNvSpPr>
            <a:spLocks noChangeShapeType="1"/>
          </p:cNvSpPr>
          <p:nvPr/>
        </p:nvSpPr>
        <p:spPr bwMode="auto">
          <a:xfrm>
            <a:off x="5435600" y="1844675"/>
            <a:ext cx="431800" cy="0"/>
          </a:xfrm>
          <a:prstGeom prst="line">
            <a:avLst/>
          </a:prstGeom>
          <a:noFill/>
          <a:ln w="28575">
            <a:solidFill>
              <a:schemeClr val="tx1"/>
            </a:solidFill>
            <a:round/>
            <a:headEnd/>
            <a:tailEnd type="triangle" w="med" len="med"/>
          </a:ln>
          <a:effectLst/>
        </p:spPr>
        <p:txBody>
          <a:bodyPr/>
          <a:lstStyle/>
          <a:p>
            <a:endParaRPr lang="es-ES"/>
          </a:p>
        </p:txBody>
      </p:sp>
      <p:sp>
        <p:nvSpPr>
          <p:cNvPr id="100357" name="Text Box 5"/>
          <p:cNvSpPr txBox="1">
            <a:spLocks noChangeArrowheads="1"/>
          </p:cNvSpPr>
          <p:nvPr/>
        </p:nvSpPr>
        <p:spPr bwMode="auto">
          <a:xfrm>
            <a:off x="5940425" y="1700213"/>
            <a:ext cx="1152525" cy="304800"/>
          </a:xfrm>
          <a:prstGeom prst="rect">
            <a:avLst/>
          </a:prstGeom>
          <a:noFill/>
          <a:ln w="9525">
            <a:noFill/>
            <a:miter lim="800000"/>
            <a:headEnd/>
            <a:tailEnd/>
          </a:ln>
          <a:effectLst/>
        </p:spPr>
        <p:txBody>
          <a:bodyPr>
            <a:spAutoFit/>
          </a:bodyPr>
          <a:lstStyle/>
          <a:p>
            <a:pPr>
              <a:spcBef>
                <a:spcPct val="50000"/>
              </a:spcBef>
            </a:pPr>
            <a:r>
              <a:rPr lang="es-ES" sz="1400" b="1">
                <a:solidFill>
                  <a:srgbClr val="FF0000"/>
                </a:solidFill>
              </a:rPr>
              <a:t> CRISIS</a:t>
            </a:r>
          </a:p>
        </p:txBody>
      </p:sp>
      <p:sp>
        <p:nvSpPr>
          <p:cNvPr id="100358" name="AutoShape 6"/>
          <p:cNvSpPr>
            <a:spLocks noChangeArrowheads="1"/>
          </p:cNvSpPr>
          <p:nvPr/>
        </p:nvSpPr>
        <p:spPr bwMode="auto">
          <a:xfrm>
            <a:off x="5940425" y="1268413"/>
            <a:ext cx="936625" cy="1152525"/>
          </a:xfrm>
          <a:prstGeom prst="upDownArrowCallout">
            <a:avLst>
              <a:gd name="adj1" fmla="val 25000"/>
              <a:gd name="adj2" fmla="val 25000"/>
              <a:gd name="adj3" fmla="val 15381"/>
              <a:gd name="adj4" fmla="val 50000"/>
            </a:avLst>
          </a:prstGeom>
          <a:noFill/>
          <a:ln w="28575">
            <a:solidFill>
              <a:srgbClr val="FF0000"/>
            </a:solidFill>
            <a:miter lim="800000"/>
            <a:headEnd/>
            <a:tailEnd/>
          </a:ln>
          <a:effectLst/>
        </p:spPr>
        <p:txBody>
          <a:bodyPr wrap="none" anchor="ctr"/>
          <a:lstStyle/>
          <a:p>
            <a:pPr algn="ctr"/>
            <a:endParaRPr lang="es-ES">
              <a:solidFill>
                <a:srgbClr val="FF0000"/>
              </a:solidFill>
            </a:endParaRPr>
          </a:p>
        </p:txBody>
      </p:sp>
      <p:sp>
        <p:nvSpPr>
          <p:cNvPr id="100359" name="Text Box 7"/>
          <p:cNvSpPr txBox="1">
            <a:spLocks noChangeArrowheads="1"/>
          </p:cNvSpPr>
          <p:nvPr/>
        </p:nvSpPr>
        <p:spPr bwMode="auto">
          <a:xfrm>
            <a:off x="5724525" y="620713"/>
            <a:ext cx="1295400" cy="336550"/>
          </a:xfrm>
          <a:prstGeom prst="rect">
            <a:avLst/>
          </a:prstGeom>
          <a:noFill/>
          <a:ln w="9525">
            <a:noFill/>
            <a:miter lim="800000"/>
            <a:headEnd/>
            <a:tailEnd/>
          </a:ln>
          <a:effectLst/>
        </p:spPr>
        <p:txBody>
          <a:bodyPr>
            <a:spAutoFit/>
          </a:bodyPr>
          <a:lstStyle/>
          <a:p>
            <a:pPr>
              <a:spcBef>
                <a:spcPct val="50000"/>
              </a:spcBef>
            </a:pPr>
            <a:r>
              <a:rPr lang="es-ES" sz="1600" b="1">
                <a:latin typeface="Calibri" pitchFamily="34" charset="0"/>
              </a:rPr>
              <a:t>ECONÒMICA</a:t>
            </a:r>
          </a:p>
        </p:txBody>
      </p:sp>
      <p:sp>
        <p:nvSpPr>
          <p:cNvPr id="100360" name="Text Box 8"/>
          <p:cNvSpPr txBox="1">
            <a:spLocks noChangeArrowheads="1"/>
          </p:cNvSpPr>
          <p:nvPr/>
        </p:nvSpPr>
        <p:spPr bwMode="auto">
          <a:xfrm>
            <a:off x="5724525" y="2565400"/>
            <a:ext cx="1511300" cy="366713"/>
          </a:xfrm>
          <a:prstGeom prst="rect">
            <a:avLst/>
          </a:prstGeom>
          <a:noFill/>
          <a:ln w="9525">
            <a:noFill/>
            <a:miter lim="800000"/>
            <a:headEnd/>
            <a:tailEnd/>
          </a:ln>
          <a:effectLst/>
        </p:spPr>
        <p:txBody>
          <a:bodyPr>
            <a:spAutoFit/>
          </a:bodyPr>
          <a:lstStyle/>
          <a:p>
            <a:pPr>
              <a:spcBef>
                <a:spcPct val="50000"/>
              </a:spcBef>
            </a:pPr>
            <a:endParaRPr lang="es-ES"/>
          </a:p>
        </p:txBody>
      </p:sp>
      <p:sp>
        <p:nvSpPr>
          <p:cNvPr id="100361" name="Text Box 9"/>
          <p:cNvSpPr txBox="1">
            <a:spLocks noChangeArrowheads="1"/>
          </p:cNvSpPr>
          <p:nvPr/>
        </p:nvSpPr>
        <p:spPr bwMode="auto">
          <a:xfrm>
            <a:off x="5940425" y="2420938"/>
            <a:ext cx="1295400" cy="336550"/>
          </a:xfrm>
          <a:prstGeom prst="rect">
            <a:avLst/>
          </a:prstGeom>
          <a:noFill/>
          <a:ln w="9525">
            <a:noFill/>
            <a:miter lim="800000"/>
            <a:headEnd/>
            <a:tailEnd/>
          </a:ln>
          <a:effectLst/>
        </p:spPr>
        <p:txBody>
          <a:bodyPr>
            <a:spAutoFit/>
          </a:bodyPr>
          <a:lstStyle/>
          <a:p>
            <a:pPr>
              <a:spcBef>
                <a:spcPct val="50000"/>
              </a:spcBef>
            </a:pPr>
            <a:r>
              <a:rPr lang="es-ES" sz="1600" b="1">
                <a:latin typeface="Calibri" pitchFamily="34" charset="0"/>
              </a:rPr>
              <a:t>FINANCERA</a:t>
            </a:r>
          </a:p>
        </p:txBody>
      </p:sp>
      <p:sp>
        <p:nvSpPr>
          <p:cNvPr id="100362" name="Text Box 10"/>
          <p:cNvSpPr txBox="1">
            <a:spLocks noChangeArrowheads="1"/>
          </p:cNvSpPr>
          <p:nvPr/>
        </p:nvSpPr>
        <p:spPr bwMode="auto">
          <a:xfrm>
            <a:off x="2195513" y="3357563"/>
            <a:ext cx="3816350" cy="366712"/>
          </a:xfrm>
          <a:prstGeom prst="rect">
            <a:avLst/>
          </a:prstGeom>
          <a:noFill/>
          <a:ln w="9525">
            <a:noFill/>
            <a:miter lim="800000"/>
            <a:headEnd/>
            <a:tailEnd/>
          </a:ln>
          <a:effectLst/>
        </p:spPr>
        <p:txBody>
          <a:bodyPr>
            <a:spAutoFit/>
          </a:bodyPr>
          <a:lstStyle/>
          <a:p>
            <a:pPr algn="ctr">
              <a:spcBef>
                <a:spcPct val="50000"/>
              </a:spcBef>
            </a:pPr>
            <a:r>
              <a:rPr lang="es-ES" b="1" i="1">
                <a:solidFill>
                  <a:schemeClr val="hlink"/>
                </a:solidFill>
                <a:latin typeface="Calibri" pitchFamily="34" charset="0"/>
              </a:rPr>
              <a:t>CONSEQÜÈNCIES SOCIALS</a:t>
            </a:r>
          </a:p>
        </p:txBody>
      </p:sp>
      <p:sp>
        <p:nvSpPr>
          <p:cNvPr id="100363" name="Oval 11"/>
          <p:cNvSpPr>
            <a:spLocks noChangeArrowheads="1"/>
          </p:cNvSpPr>
          <p:nvPr/>
        </p:nvSpPr>
        <p:spPr bwMode="auto">
          <a:xfrm>
            <a:off x="5435600" y="476250"/>
            <a:ext cx="2374900" cy="2520950"/>
          </a:xfrm>
          <a:prstGeom prst="ellipse">
            <a:avLst/>
          </a:prstGeom>
          <a:noFill/>
          <a:ln w="19050">
            <a:solidFill>
              <a:schemeClr val="tx1"/>
            </a:solidFill>
            <a:round/>
            <a:headEnd/>
            <a:tailEnd/>
          </a:ln>
          <a:effectLst/>
        </p:spPr>
        <p:txBody>
          <a:bodyPr wrap="none" anchor="ctr"/>
          <a:lstStyle/>
          <a:p>
            <a:endParaRPr lang="es-ES"/>
          </a:p>
        </p:txBody>
      </p:sp>
      <p:sp>
        <p:nvSpPr>
          <p:cNvPr id="100364" name="AutoShape 12"/>
          <p:cNvSpPr>
            <a:spLocks noChangeArrowheads="1"/>
          </p:cNvSpPr>
          <p:nvPr/>
        </p:nvSpPr>
        <p:spPr bwMode="auto">
          <a:xfrm rot="1612353">
            <a:off x="4140200" y="2565400"/>
            <a:ext cx="647700" cy="647700"/>
          </a:xfrm>
          <a:prstGeom prst="curvedRightArrow">
            <a:avLst>
              <a:gd name="adj1" fmla="val 20000"/>
              <a:gd name="adj2" fmla="val 40000"/>
              <a:gd name="adj3" fmla="val 33333"/>
            </a:avLst>
          </a:prstGeom>
          <a:solidFill>
            <a:schemeClr val="tx1"/>
          </a:solidFill>
          <a:ln w="9525">
            <a:solidFill>
              <a:schemeClr val="tx1"/>
            </a:solidFill>
            <a:miter lim="800000"/>
            <a:headEnd/>
            <a:tailEnd/>
          </a:ln>
          <a:effectLst/>
        </p:spPr>
        <p:txBody>
          <a:bodyPr wrap="none" anchor="ctr"/>
          <a:lstStyle/>
          <a:p>
            <a:endParaRPr lang="es-ES"/>
          </a:p>
        </p:txBody>
      </p:sp>
      <p:sp>
        <p:nvSpPr>
          <p:cNvPr id="100365" name="Text Box 13"/>
          <p:cNvSpPr txBox="1">
            <a:spLocks noChangeArrowheads="1"/>
          </p:cNvSpPr>
          <p:nvPr/>
        </p:nvSpPr>
        <p:spPr bwMode="auto">
          <a:xfrm>
            <a:off x="3132138" y="3573463"/>
            <a:ext cx="719137" cy="396875"/>
          </a:xfrm>
          <a:prstGeom prst="rect">
            <a:avLst/>
          </a:prstGeom>
          <a:noFill/>
          <a:ln w="9525">
            <a:noFill/>
            <a:miter lim="800000"/>
            <a:headEnd/>
            <a:tailEnd/>
          </a:ln>
          <a:effectLst/>
        </p:spPr>
        <p:txBody>
          <a:bodyPr>
            <a:spAutoFit/>
          </a:bodyPr>
          <a:lstStyle/>
          <a:p>
            <a:pPr>
              <a:spcBef>
                <a:spcPct val="50000"/>
              </a:spcBef>
            </a:pPr>
            <a:r>
              <a:rPr lang="es-ES" sz="2000" b="1"/>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p:nvPr>
        </p:nvSpPr>
        <p:spPr/>
        <p:txBody>
          <a:bodyPr/>
          <a:lstStyle/>
          <a:p>
            <a:pPr eaLnBrk="1" hangingPunct="1"/>
            <a:r>
              <a:rPr lang="es-ES" smtClean="0"/>
              <a:t>Solució</a:t>
            </a:r>
          </a:p>
        </p:txBody>
      </p:sp>
      <p:sp>
        <p:nvSpPr>
          <p:cNvPr id="38914" name="Rectangle 3"/>
          <p:cNvSpPr>
            <a:spLocks noGrp="1"/>
          </p:cNvSpPr>
          <p:nvPr>
            <p:ph type="body" idx="1"/>
          </p:nvPr>
        </p:nvSpPr>
        <p:spPr/>
        <p:txBody>
          <a:bodyPr/>
          <a:lstStyle/>
          <a:p>
            <a:pPr eaLnBrk="1" hangingPunct="1">
              <a:buFont typeface="Arial" charset="0"/>
              <a:buNone/>
            </a:pPr>
            <a:r>
              <a:rPr lang="ca-ES" smtClean="0"/>
              <a:t>(doble feina).</a:t>
            </a:r>
          </a:p>
          <a:p>
            <a:pPr eaLnBrk="1" hangingPunct="1"/>
            <a:r>
              <a:rPr lang="ca-ES" u="sng" smtClean="0"/>
              <a:t>Primer</a:t>
            </a:r>
            <a:r>
              <a:rPr lang="ca-ES" smtClean="0"/>
              <a:t>: </a:t>
            </a:r>
            <a:r>
              <a:rPr lang="ca-ES" sz="2400" smtClean="0"/>
              <a:t>sortir de la crisi.</a:t>
            </a:r>
          </a:p>
          <a:p>
            <a:pPr eaLnBrk="1" hangingPunct="1"/>
            <a:r>
              <a:rPr lang="ca-ES" u="sng" smtClean="0"/>
              <a:t>Segon</a:t>
            </a:r>
            <a:r>
              <a:rPr lang="ca-ES" smtClean="0"/>
              <a:t>: </a:t>
            </a:r>
            <a:r>
              <a:rPr lang="ca-ES" sz="2000" smtClean="0"/>
              <a:t>impulsar un canvi de model</a:t>
            </a:r>
            <a:r>
              <a:rPr lang="es-ES" sz="2000" smtClean="0"/>
              <a:t> ( on s’influencï el govern català).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title"/>
          </p:nvPr>
        </p:nvSpPr>
        <p:spPr/>
        <p:txBody>
          <a:bodyPr/>
          <a:lstStyle/>
          <a:p>
            <a:pPr eaLnBrk="1" hangingPunct="1"/>
            <a:r>
              <a:rPr lang="es-ES" sz="4000" smtClean="0"/>
              <a:t>Principals variables macroeconòmiques</a:t>
            </a:r>
          </a:p>
        </p:txBody>
      </p:sp>
      <p:sp>
        <p:nvSpPr>
          <p:cNvPr id="39938" name="Rectangle 3"/>
          <p:cNvSpPr>
            <a:spLocks noGrp="1"/>
          </p:cNvSpPr>
          <p:nvPr>
            <p:ph type="body" idx="1"/>
          </p:nvPr>
        </p:nvSpPr>
        <p:spPr>
          <a:xfrm>
            <a:off x="0" y="1600200"/>
            <a:ext cx="9144000" cy="4525963"/>
          </a:xfrm>
        </p:spPr>
        <p:txBody>
          <a:bodyPr/>
          <a:lstStyle/>
          <a:p>
            <a:pPr eaLnBrk="1" hangingPunct="1">
              <a:lnSpc>
                <a:spcPct val="60000"/>
              </a:lnSpc>
            </a:pPr>
            <a:r>
              <a:rPr lang="ca-ES" sz="1800" u="sng" smtClean="0"/>
              <a:t>ATENCIÓ!</a:t>
            </a:r>
          </a:p>
          <a:p>
            <a:pPr eaLnBrk="1" hangingPunct="1">
              <a:lnSpc>
                <a:spcPct val="60000"/>
              </a:lnSpc>
            </a:pPr>
            <a:endParaRPr lang="ca-ES" sz="1800" u="sng" smtClean="0"/>
          </a:p>
          <a:p>
            <a:pPr eaLnBrk="1" hangingPunct="1">
              <a:lnSpc>
                <a:spcPct val="60000"/>
              </a:lnSpc>
            </a:pPr>
            <a:r>
              <a:rPr lang="ca-ES" sz="1800" smtClean="0"/>
              <a:t>hi ha indicadors que demostren que estem per sota de la mitjana europea com la despesa pública en educació i la despesa interior bruta en recerca i desenvolupament (R+D).</a:t>
            </a:r>
            <a:r>
              <a:rPr lang="es-ES" smtClean="0"/>
              <a:t> </a:t>
            </a:r>
          </a:p>
        </p:txBody>
      </p:sp>
      <p:pic>
        <p:nvPicPr>
          <p:cNvPr id="39939" name="Imagen 11"/>
          <p:cNvPicPr>
            <a:picLocks noChangeAspect="1" noChangeArrowheads="1"/>
          </p:cNvPicPr>
          <p:nvPr/>
        </p:nvPicPr>
        <p:blipFill>
          <a:blip r:embed="rId2"/>
          <a:srcRect/>
          <a:stretch>
            <a:fillRect/>
          </a:stretch>
        </p:blipFill>
        <p:spPr bwMode="auto">
          <a:xfrm>
            <a:off x="1331913" y="2852738"/>
            <a:ext cx="6219825"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a:lstStyle/>
          <a:p>
            <a:pPr eaLnBrk="1" hangingPunct="1"/>
            <a:r>
              <a:rPr lang="es-ES" smtClean="0"/>
              <a:t>ATUR</a:t>
            </a:r>
          </a:p>
        </p:txBody>
      </p:sp>
      <p:pic>
        <p:nvPicPr>
          <p:cNvPr id="40962" name="Imagen 1"/>
          <p:cNvPicPr>
            <a:picLocks noGrp="1" noChangeAspect="1" noChangeArrowheads="1"/>
          </p:cNvPicPr>
          <p:nvPr>
            <p:ph type="body" idx="1"/>
          </p:nvPr>
        </p:nvPicPr>
        <p:blipFill>
          <a:blip r:embed="rId2"/>
          <a:srcRect/>
          <a:stretch>
            <a:fillRect/>
          </a:stretch>
        </p:blipFill>
        <p:spPr>
          <a:xfrm>
            <a:off x="981075" y="1600200"/>
            <a:ext cx="7180263" cy="45259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p:nvPr>
        </p:nvSpPr>
        <p:spPr/>
        <p:txBody>
          <a:bodyPr/>
          <a:lstStyle/>
          <a:p>
            <a:pPr eaLnBrk="1" hangingPunct="1"/>
            <a:r>
              <a:rPr lang="es-ES" smtClean="0"/>
              <a:t>ATUR </a:t>
            </a:r>
            <a:r>
              <a:rPr lang="es-ES" sz="3600" i="1" smtClean="0"/>
              <a:t>JUVENIL</a:t>
            </a:r>
            <a:endParaRPr lang="es-ES" smtClean="0"/>
          </a:p>
        </p:txBody>
      </p:sp>
      <p:pic>
        <p:nvPicPr>
          <p:cNvPr id="41986" name="Picture 4"/>
          <p:cNvPicPr>
            <a:picLocks noGrp="1" noChangeAspect="1" noChangeArrowheads="1"/>
          </p:cNvPicPr>
          <p:nvPr>
            <p:ph type="body" idx="1"/>
          </p:nvPr>
        </p:nvPicPr>
        <p:blipFill>
          <a:blip r:embed="rId2"/>
          <a:srcRect/>
          <a:stretch>
            <a:fillRect/>
          </a:stretch>
        </p:blipFill>
        <p:spPr>
          <a:xfrm>
            <a:off x="2124075" y="1773238"/>
            <a:ext cx="4419600" cy="329565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p:nvPr>
        </p:nvSpPr>
        <p:spPr/>
        <p:txBody>
          <a:bodyPr/>
          <a:lstStyle/>
          <a:p>
            <a:pPr eaLnBrk="1" hangingPunct="1"/>
            <a:endParaRPr lang="es-ES" smtClean="0"/>
          </a:p>
        </p:txBody>
      </p:sp>
      <p:pic>
        <p:nvPicPr>
          <p:cNvPr id="43010" name="Picture 4"/>
          <p:cNvPicPr>
            <a:picLocks noGrp="1" noChangeAspect="1" noChangeArrowheads="1"/>
          </p:cNvPicPr>
          <p:nvPr>
            <p:ph type="body" idx="1"/>
          </p:nvPr>
        </p:nvPicPr>
        <p:blipFill>
          <a:blip r:embed="rId2"/>
          <a:srcRect/>
          <a:stretch>
            <a:fillRect/>
          </a:stretch>
        </p:blipFill>
        <p:spPr>
          <a:xfrm>
            <a:off x="1908175" y="476250"/>
            <a:ext cx="5032375" cy="578961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title"/>
          </p:nvPr>
        </p:nvSpPr>
        <p:spPr/>
        <p:txBody>
          <a:bodyPr/>
          <a:lstStyle/>
          <a:p>
            <a:pPr eaLnBrk="1" hangingPunct="1"/>
            <a:r>
              <a:rPr lang="es-ES" smtClean="0"/>
              <a:t>Creixement i evolució del PIB</a:t>
            </a:r>
          </a:p>
        </p:txBody>
      </p:sp>
      <p:pic>
        <p:nvPicPr>
          <p:cNvPr id="44034" name="Imagen 12"/>
          <p:cNvPicPr>
            <a:picLocks noGrp="1" noChangeAspect="1" noChangeArrowheads="1"/>
          </p:cNvPicPr>
          <p:nvPr>
            <p:ph type="body" idx="1"/>
          </p:nvPr>
        </p:nvPicPr>
        <p:blipFill>
          <a:blip r:embed="rId2"/>
          <a:srcRect/>
          <a:stretch>
            <a:fillRect/>
          </a:stretch>
        </p:blipFill>
        <p:spPr>
          <a:xfrm>
            <a:off x="250825" y="2205038"/>
            <a:ext cx="8605838" cy="3455987"/>
          </a:xfrm>
        </p:spPr>
      </p:pic>
      <p:sp>
        <p:nvSpPr>
          <p:cNvPr id="44035" name="Text Box 6"/>
          <p:cNvSpPr txBox="1">
            <a:spLocks noChangeArrowheads="1"/>
          </p:cNvSpPr>
          <p:nvPr/>
        </p:nvSpPr>
        <p:spPr bwMode="auto">
          <a:xfrm>
            <a:off x="827088" y="1557338"/>
            <a:ext cx="2305050" cy="366712"/>
          </a:xfrm>
          <a:prstGeom prst="rect">
            <a:avLst/>
          </a:prstGeom>
          <a:noFill/>
          <a:ln w="9525">
            <a:noFill/>
            <a:miter lim="800000"/>
            <a:headEnd/>
            <a:tailEnd/>
          </a:ln>
        </p:spPr>
        <p:txBody>
          <a:bodyPr>
            <a:spAutoFit/>
          </a:bodyPr>
          <a:lstStyle/>
          <a:p>
            <a:pPr>
              <a:spcBef>
                <a:spcPct val="50000"/>
              </a:spcBef>
            </a:pPr>
            <a:r>
              <a:rPr lang="es-ES" i="1" u="sng"/>
              <a:t>Creixement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600" b="1" dirty="0" smtClean="0"/>
              <a:t/>
            </a:r>
            <a:br>
              <a:rPr lang="ca-ES" sz="3600" b="1" dirty="0" smtClean="0"/>
            </a:br>
            <a:r>
              <a:rPr lang="ca-ES" sz="3600" b="1" i="1" dirty="0" smtClean="0"/>
              <a:t>INTRODUCCIÓ</a:t>
            </a:r>
            <a:r>
              <a:rPr lang="ca-ES" sz="3600" b="1" i="1" dirty="0"/>
              <a:t>:</a:t>
            </a:r>
            <a:r>
              <a:rPr lang="ca-ES" sz="3600" dirty="0"/>
              <a:t> </a:t>
            </a:r>
            <a:r>
              <a:rPr lang="ca-ES" sz="3600" b="1" dirty="0"/>
              <a:t>Situacions econòmiques.</a:t>
            </a:r>
            <a:r>
              <a:rPr lang="es-ES" sz="3600" dirty="0"/>
              <a:t/>
            </a:r>
            <a:br>
              <a:rPr lang="es-ES" sz="3600" dirty="0"/>
            </a:br>
            <a:r>
              <a:rPr lang="es-ES" sz="3600" dirty="0" smtClean="0"/>
              <a:t> </a:t>
            </a:r>
            <a:r>
              <a:rPr lang="ca-ES" sz="3600" b="1" dirty="0" smtClean="0"/>
              <a:t>Espanya</a:t>
            </a:r>
            <a:r>
              <a:rPr lang="ca-ES" sz="3600" b="1" dirty="0"/>
              <a:t>: (situació descriptiva)</a:t>
            </a:r>
            <a:r>
              <a:rPr lang="es-ES" dirty="0"/>
              <a:t/>
            </a:r>
            <a:br>
              <a:rPr lang="es-ES" dirty="0"/>
            </a:br>
            <a:endParaRPr lang="es-ES" dirty="0"/>
          </a:p>
        </p:txBody>
      </p:sp>
      <p:sp>
        <p:nvSpPr>
          <p:cNvPr id="26626" name="2 Marcador de contenido"/>
          <p:cNvSpPr>
            <a:spLocks noGrp="1"/>
          </p:cNvSpPr>
          <p:nvPr>
            <p:ph idx="1"/>
          </p:nvPr>
        </p:nvSpPr>
        <p:spPr>
          <a:xfrm>
            <a:off x="428625" y="2071688"/>
            <a:ext cx="8229600" cy="2043112"/>
          </a:xfrm>
        </p:spPr>
        <p:txBody>
          <a:bodyPr/>
          <a:lstStyle/>
          <a:p>
            <a:pPr eaLnBrk="1" hangingPunct="1"/>
            <a:r>
              <a:rPr lang="ca-ES" sz="2000" b="1" smtClean="0"/>
              <a:t>crisi financera                                                   </a:t>
            </a:r>
            <a:r>
              <a:rPr lang="ca-ES" sz="2000" smtClean="0"/>
              <a:t>EUA (hipoteques subprime)</a:t>
            </a:r>
          </a:p>
          <a:p>
            <a:pPr eaLnBrk="1" hangingPunct="1"/>
            <a:r>
              <a:rPr lang="ca-ES" sz="2000" b="1" smtClean="0"/>
              <a:t>crisi econòmica                           </a:t>
            </a:r>
            <a:r>
              <a:rPr lang="ca-ES" sz="2000" smtClean="0"/>
              <a:t>matèries primeres i productes primera necessitat .</a:t>
            </a:r>
          </a:p>
          <a:p>
            <a:pPr eaLnBrk="1" hangingPunct="1"/>
            <a:r>
              <a:rPr lang="ca-ES" sz="2000" b="1" smtClean="0"/>
              <a:t>Crisi sobirana                                                 </a:t>
            </a:r>
            <a:r>
              <a:rPr lang="ca-ES" sz="2000" smtClean="0"/>
              <a:t>deute públic (crisi eurozona)</a:t>
            </a:r>
            <a:endParaRPr lang="es-ES" sz="2000" smtClean="0"/>
          </a:p>
        </p:txBody>
      </p:sp>
      <p:sp>
        <p:nvSpPr>
          <p:cNvPr id="4" name="3 CuadroTexto"/>
          <p:cNvSpPr txBox="1"/>
          <p:nvPr/>
        </p:nvSpPr>
        <p:spPr>
          <a:xfrm>
            <a:off x="500063" y="5357813"/>
            <a:ext cx="8215312" cy="923925"/>
          </a:xfrm>
          <a:prstGeom prst="rect">
            <a:avLst/>
          </a:prstGeom>
          <a:solidFill>
            <a:schemeClr val="accent1">
              <a:lumMod val="20000"/>
              <a:lumOff val="80000"/>
            </a:schemeClr>
          </a:solidFill>
          <a:ln>
            <a:solidFill>
              <a:schemeClr val="accent1"/>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es-ES" dirty="0">
                <a:effectLst>
                  <a:outerShdw blurRad="50800" dist="38100" algn="l" rotWithShape="0">
                    <a:prstClr val="black">
                      <a:alpha val="40000"/>
                    </a:prstClr>
                  </a:outerShdw>
                </a:effectLst>
                <a:hlinkClick r:id="rId2" action="ppaction://hlinkfile"/>
              </a:rPr>
              <a:t>C:\Documents and </a:t>
            </a:r>
            <a:r>
              <a:rPr lang="es-ES" dirty="0" err="1">
                <a:effectLst>
                  <a:outerShdw blurRad="50800" dist="38100" algn="l" rotWithShape="0">
                    <a:prstClr val="black">
                      <a:alpha val="40000"/>
                    </a:prstClr>
                  </a:outerShdw>
                </a:effectLst>
                <a:hlinkClick r:id="rId2" action="ppaction://hlinkfile"/>
              </a:rPr>
              <a:t>Settings</a:t>
            </a:r>
            <a:r>
              <a:rPr lang="es-ES" dirty="0">
                <a:effectLst>
                  <a:outerShdw blurRad="50800" dist="38100" algn="l" rotWithShape="0">
                    <a:prstClr val="black">
                      <a:alpha val="40000"/>
                    </a:prstClr>
                  </a:outerShdw>
                </a:effectLst>
                <a:hlinkClick r:id="rId2" action="ppaction://hlinkfile"/>
              </a:rPr>
              <a:t>\x\Mis documentos\</a:t>
            </a:r>
            <a:r>
              <a:rPr lang="es-ES" dirty="0" err="1">
                <a:effectLst>
                  <a:outerShdw blurRad="50800" dist="38100" algn="l" rotWithShape="0">
                    <a:prstClr val="black">
                      <a:alpha val="40000"/>
                    </a:prstClr>
                  </a:outerShdw>
                </a:effectLst>
                <a:hlinkClick r:id="rId2" action="ppaction://hlinkfile"/>
              </a:rPr>
              <a:t>cynthia</a:t>
            </a:r>
            <a:r>
              <a:rPr lang="es-ES" dirty="0">
                <a:effectLst>
                  <a:outerShdw blurRad="50800" dist="38100" algn="l" rotWithShape="0">
                    <a:prstClr val="black">
                      <a:alpha val="40000"/>
                    </a:prstClr>
                  </a:outerShdw>
                </a:effectLst>
                <a:hlinkClick r:id="rId2" action="ppaction://hlinkfile"/>
              </a:rPr>
              <a:t>\ECO\</a:t>
            </a:r>
            <a:r>
              <a:rPr lang="es-ES" dirty="0" err="1">
                <a:effectLst>
                  <a:outerShdw blurRad="50800" dist="38100" algn="l" rotWithShape="0">
                    <a:prstClr val="black">
                      <a:alpha val="40000"/>
                    </a:prstClr>
                  </a:outerShdw>
                </a:effectLst>
                <a:hlinkClick r:id="rId2" action="ppaction://hlinkfile"/>
              </a:rPr>
              <a:t>Espaistn</a:t>
            </a:r>
            <a:r>
              <a:rPr lang="es-ES" dirty="0">
                <a:effectLst>
                  <a:outerShdw blurRad="50800" dist="38100" algn="l" rotWithShape="0">
                    <a:prstClr val="black">
                      <a:alpha val="40000"/>
                    </a:prstClr>
                  </a:outerShdw>
                </a:effectLst>
                <a:hlinkClick r:id="rId2" action="ppaction://hlinkfile"/>
              </a:rPr>
              <a:t>, de la Burbuja Inmobiliaria a la Crisis (por Aleix Sal).mp4</a:t>
            </a:r>
            <a:endParaRPr lang="es-ES" dirty="0">
              <a:effectLst>
                <a:outerShdw blurRad="50800" dist="38100" algn="l" rotWithShape="0">
                  <a:prstClr val="black">
                    <a:alpha val="40000"/>
                  </a:prstClr>
                </a:outerShdw>
              </a:effectLst>
            </a:endParaRPr>
          </a:p>
          <a:p>
            <a:pPr fontAlgn="auto">
              <a:spcBef>
                <a:spcPts val="0"/>
              </a:spcBef>
              <a:spcAft>
                <a:spcPts val="0"/>
              </a:spcAft>
              <a:defRPr/>
            </a:pPr>
            <a:endParaRPr lang="es-ES" dirty="0">
              <a:effectLst>
                <a:outerShdw blurRad="50800" dist="38100" algn="l" rotWithShape="0">
                  <a:prstClr val="black">
                    <a:alpha val="40000"/>
                  </a:prstClr>
                </a:outerShdw>
              </a:effectLst>
            </a:endParaRPr>
          </a:p>
        </p:txBody>
      </p:sp>
      <p:cxnSp>
        <p:nvCxnSpPr>
          <p:cNvPr id="6" name="5 Conector recto de flecha"/>
          <p:cNvCxnSpPr/>
          <p:nvPr/>
        </p:nvCxnSpPr>
        <p:spPr>
          <a:xfrm>
            <a:off x="2428875" y="2286000"/>
            <a:ext cx="271462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6 Conector recto de flecha"/>
          <p:cNvCxnSpPr/>
          <p:nvPr/>
        </p:nvCxnSpPr>
        <p:spPr>
          <a:xfrm>
            <a:off x="2571750" y="2643188"/>
            <a:ext cx="11430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8 Conector recto de flecha"/>
          <p:cNvCxnSpPr/>
          <p:nvPr/>
        </p:nvCxnSpPr>
        <p:spPr>
          <a:xfrm rot="5400000" flipH="1" flipV="1">
            <a:off x="3715543" y="2570957"/>
            <a:ext cx="28416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a:off x="2357438" y="3357563"/>
            <a:ext cx="264318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p:txBody>
          <a:bodyPr/>
          <a:lstStyle/>
          <a:p>
            <a:pPr eaLnBrk="1" hangingPunct="1"/>
            <a:endParaRPr lang="es-ES" smtClean="0"/>
          </a:p>
        </p:txBody>
      </p:sp>
      <p:pic>
        <p:nvPicPr>
          <p:cNvPr id="45058" name="Imagen 13"/>
          <p:cNvPicPr>
            <a:picLocks noGrp="1" noChangeAspect="1" noChangeArrowheads="1"/>
          </p:cNvPicPr>
          <p:nvPr>
            <p:ph type="body" idx="1"/>
          </p:nvPr>
        </p:nvPicPr>
        <p:blipFill>
          <a:blip r:embed="rId2"/>
          <a:srcRect/>
          <a:stretch>
            <a:fillRect/>
          </a:stretch>
        </p:blipFill>
        <p:spPr>
          <a:xfrm>
            <a:off x="468313" y="1628775"/>
            <a:ext cx="7991475" cy="4813300"/>
          </a:xfrm>
        </p:spPr>
      </p:pic>
      <p:sp>
        <p:nvSpPr>
          <p:cNvPr id="45059" name="Text Box 5"/>
          <p:cNvSpPr txBox="1">
            <a:spLocks noChangeArrowheads="1"/>
          </p:cNvSpPr>
          <p:nvPr/>
        </p:nvSpPr>
        <p:spPr bwMode="auto">
          <a:xfrm>
            <a:off x="900113" y="908050"/>
            <a:ext cx="1871662" cy="366713"/>
          </a:xfrm>
          <a:prstGeom prst="rect">
            <a:avLst/>
          </a:prstGeom>
          <a:noFill/>
          <a:ln w="9525">
            <a:noFill/>
            <a:miter lim="800000"/>
            <a:headEnd/>
            <a:tailEnd/>
          </a:ln>
        </p:spPr>
        <p:txBody>
          <a:bodyPr>
            <a:spAutoFit/>
          </a:bodyPr>
          <a:lstStyle/>
          <a:p>
            <a:pPr>
              <a:spcBef>
                <a:spcPct val="50000"/>
              </a:spcBef>
            </a:pPr>
            <a:r>
              <a:rPr lang="es-ES" i="1" u="sng"/>
              <a:t>Evolució</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p:cNvSpPr>
          <p:nvPr>
            <p:ph type="title"/>
          </p:nvPr>
        </p:nvSpPr>
        <p:spPr/>
        <p:txBody>
          <a:bodyPr/>
          <a:lstStyle/>
          <a:p>
            <a:pPr eaLnBrk="1" hangingPunct="1"/>
            <a:r>
              <a:rPr lang="es-ES" smtClean="0"/>
              <a:t>IMPORTACIONS I EXPORTACIONS</a:t>
            </a:r>
          </a:p>
        </p:txBody>
      </p:sp>
      <p:pic>
        <p:nvPicPr>
          <p:cNvPr id="46082" name="Imagen 14"/>
          <p:cNvPicPr>
            <a:picLocks noGrp="1" noChangeAspect="1" noChangeArrowheads="1"/>
          </p:cNvPicPr>
          <p:nvPr>
            <p:ph type="body" idx="1"/>
          </p:nvPr>
        </p:nvPicPr>
        <p:blipFill>
          <a:blip r:embed="rId2"/>
          <a:srcRect/>
          <a:stretch>
            <a:fillRect/>
          </a:stretch>
        </p:blipFill>
        <p:spPr>
          <a:xfrm>
            <a:off x="323850" y="1484313"/>
            <a:ext cx="8299450" cy="48641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p:cNvSpPr>
          <p:nvPr>
            <p:ph type="title"/>
          </p:nvPr>
        </p:nvSpPr>
        <p:spPr/>
        <p:txBody>
          <a:bodyPr/>
          <a:lstStyle/>
          <a:p>
            <a:pPr eaLnBrk="1" hangingPunct="1"/>
            <a:endParaRPr lang="es-ES" smtClean="0"/>
          </a:p>
        </p:txBody>
      </p:sp>
      <p:pic>
        <p:nvPicPr>
          <p:cNvPr id="47106" name="Picture 4"/>
          <p:cNvPicPr>
            <a:picLocks noGrp="1" noChangeAspect="1" noChangeArrowheads="1"/>
          </p:cNvPicPr>
          <p:nvPr>
            <p:ph type="body" idx="1"/>
          </p:nvPr>
        </p:nvPicPr>
        <p:blipFill>
          <a:blip r:embed="rId2"/>
          <a:srcRect/>
          <a:stretch>
            <a:fillRect/>
          </a:stretch>
        </p:blipFill>
        <p:spPr>
          <a:xfrm>
            <a:off x="900113" y="341313"/>
            <a:ext cx="6840537" cy="6316662"/>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p:nvPr>
        </p:nvSpPr>
        <p:spPr/>
        <p:txBody>
          <a:bodyPr/>
          <a:lstStyle/>
          <a:p>
            <a:pPr eaLnBrk="1" hangingPunct="1"/>
            <a:r>
              <a:rPr lang="es-ES" sz="4000" smtClean="0"/>
              <a:t>INVERSIÓ</a:t>
            </a:r>
            <a:br>
              <a:rPr lang="es-ES" sz="4000" smtClean="0"/>
            </a:br>
            <a:r>
              <a:rPr lang="es-ES" sz="3200" i="1" smtClean="0"/>
              <a:t>PRIVADA I PÚBLICA</a:t>
            </a:r>
            <a:endParaRPr lang="es-ES" sz="4000" smtClean="0"/>
          </a:p>
        </p:txBody>
      </p:sp>
      <p:pic>
        <p:nvPicPr>
          <p:cNvPr id="48130" name="Imagen 8"/>
          <p:cNvPicPr>
            <a:picLocks noGrp="1" noChangeAspect="1" noChangeArrowheads="1"/>
          </p:cNvPicPr>
          <p:nvPr>
            <p:ph type="body" idx="1"/>
          </p:nvPr>
        </p:nvPicPr>
        <p:blipFill>
          <a:blip r:embed="rId2"/>
          <a:srcRect/>
          <a:stretch>
            <a:fillRect/>
          </a:stretch>
        </p:blipFill>
        <p:spPr>
          <a:xfrm>
            <a:off x="142875" y="1935163"/>
            <a:ext cx="8750300" cy="3167062"/>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pPr eaLnBrk="1" hangingPunct="1"/>
            <a:endParaRPr lang="es-ES" smtClean="0"/>
          </a:p>
        </p:txBody>
      </p:sp>
      <p:pic>
        <p:nvPicPr>
          <p:cNvPr id="49154" name="Imagen 14"/>
          <p:cNvPicPr>
            <a:picLocks noGrp="1" noChangeAspect="1" noChangeArrowheads="1"/>
          </p:cNvPicPr>
          <p:nvPr>
            <p:ph type="body" idx="1"/>
          </p:nvPr>
        </p:nvPicPr>
        <p:blipFill>
          <a:blip r:embed="rId2"/>
          <a:srcRect/>
          <a:stretch>
            <a:fillRect/>
          </a:stretch>
        </p:blipFill>
        <p:spPr>
          <a:xfrm>
            <a:off x="827088" y="1844675"/>
            <a:ext cx="7319962" cy="4783138"/>
          </a:xfrm>
        </p:spPr>
      </p:pic>
      <p:sp>
        <p:nvSpPr>
          <p:cNvPr id="49155" name="Text Box 5"/>
          <p:cNvSpPr txBox="1">
            <a:spLocks noChangeArrowheads="1"/>
          </p:cNvSpPr>
          <p:nvPr/>
        </p:nvSpPr>
        <p:spPr bwMode="auto">
          <a:xfrm>
            <a:off x="1116013" y="1268413"/>
            <a:ext cx="2087562" cy="366712"/>
          </a:xfrm>
          <a:prstGeom prst="rect">
            <a:avLst/>
          </a:prstGeom>
          <a:noFill/>
          <a:ln w="9525">
            <a:noFill/>
            <a:miter lim="800000"/>
            <a:headEnd/>
            <a:tailEnd/>
          </a:ln>
        </p:spPr>
        <p:txBody>
          <a:bodyPr>
            <a:spAutoFit/>
          </a:bodyPr>
          <a:lstStyle/>
          <a:p>
            <a:pPr>
              <a:spcBef>
                <a:spcPct val="50000"/>
              </a:spcBef>
            </a:pPr>
            <a:r>
              <a:rPr lang="es-ES"/>
              <a:t>evolució</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a:lstStyle/>
          <a:p>
            <a:pPr eaLnBrk="1" hangingPunct="1"/>
            <a:endParaRPr lang="es-ES" smtClean="0"/>
          </a:p>
        </p:txBody>
      </p:sp>
      <p:pic>
        <p:nvPicPr>
          <p:cNvPr id="50178" name="Imagen 20"/>
          <p:cNvPicPr>
            <a:picLocks noGrp="1" noChangeAspect="1" noChangeArrowheads="1"/>
          </p:cNvPicPr>
          <p:nvPr>
            <p:ph type="body" idx="1"/>
          </p:nvPr>
        </p:nvPicPr>
        <p:blipFill>
          <a:blip r:embed="rId2"/>
          <a:srcRect/>
          <a:stretch>
            <a:fillRect/>
          </a:stretch>
        </p:blipFill>
        <p:spPr>
          <a:xfrm>
            <a:off x="971550" y="476250"/>
            <a:ext cx="7188200" cy="5970588"/>
          </a:xfrm>
        </p:spPr>
      </p:pic>
      <p:sp>
        <p:nvSpPr>
          <p:cNvPr id="50179" name="AutoShape 6"/>
          <p:cNvSpPr>
            <a:spLocks noChangeArrowheads="1"/>
          </p:cNvSpPr>
          <p:nvPr/>
        </p:nvSpPr>
        <p:spPr bwMode="auto">
          <a:xfrm>
            <a:off x="755650" y="2636838"/>
            <a:ext cx="3600450" cy="1944687"/>
          </a:xfrm>
          <a:custGeom>
            <a:avLst/>
            <a:gdLst>
              <a:gd name="T0" fmla="*/ 300074979 w 21600"/>
              <a:gd name="T1" fmla="*/ 0 h 21600"/>
              <a:gd name="T2" fmla="*/ 87883161 w 21600"/>
              <a:gd name="T3" fmla="*/ 25638449 h 21600"/>
              <a:gd name="T4" fmla="*/ 0 w 21600"/>
              <a:gd name="T5" fmla="*/ 87541877 h 21600"/>
              <a:gd name="T6" fmla="*/ 87883161 w 21600"/>
              <a:gd name="T7" fmla="*/ 149445316 h 21600"/>
              <a:gd name="T8" fmla="*/ 300074979 w 21600"/>
              <a:gd name="T9" fmla="*/ 175083664 h 21600"/>
              <a:gd name="T10" fmla="*/ 512267007 w 21600"/>
              <a:gd name="T11" fmla="*/ 149445316 h 21600"/>
              <a:gd name="T12" fmla="*/ 600149959 w 21600"/>
              <a:gd name="T13" fmla="*/ 87541877 h 21600"/>
              <a:gd name="T14" fmla="*/ 512267007 w 21600"/>
              <a:gd name="T15" fmla="*/ 2563844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6" y="10800"/>
                </a:moveTo>
                <a:cubicBezTo>
                  <a:pt x="696" y="16380"/>
                  <a:pt x="5220" y="20904"/>
                  <a:pt x="10800" y="20904"/>
                </a:cubicBezTo>
                <a:cubicBezTo>
                  <a:pt x="16380" y="20904"/>
                  <a:pt x="20904" y="16380"/>
                  <a:pt x="20904" y="10800"/>
                </a:cubicBezTo>
                <a:cubicBezTo>
                  <a:pt x="20904" y="5220"/>
                  <a:pt x="16380" y="696"/>
                  <a:pt x="10800" y="696"/>
                </a:cubicBezTo>
                <a:cubicBezTo>
                  <a:pt x="5220" y="696"/>
                  <a:pt x="696" y="5220"/>
                  <a:pt x="696" y="10800"/>
                </a:cubicBezTo>
                <a:close/>
              </a:path>
            </a:pathLst>
          </a:custGeom>
          <a:solidFill>
            <a:srgbClr val="339966"/>
          </a:solidFill>
          <a:ln w="38100">
            <a:solidFill>
              <a:srgbClr val="339966"/>
            </a:solidFill>
            <a:round/>
            <a:headEnd/>
            <a:tailEnd/>
          </a:ln>
        </p:spPr>
        <p:txBody>
          <a:bodyPr/>
          <a:lstStyle/>
          <a:p>
            <a:endParaRPr lang="es-ES"/>
          </a:p>
        </p:txBody>
      </p:sp>
      <p:sp>
        <p:nvSpPr>
          <p:cNvPr id="50180" name="AutoShape 7"/>
          <p:cNvSpPr>
            <a:spLocks noChangeArrowheads="1"/>
          </p:cNvSpPr>
          <p:nvPr/>
        </p:nvSpPr>
        <p:spPr bwMode="auto">
          <a:xfrm>
            <a:off x="395288" y="2781300"/>
            <a:ext cx="8353425" cy="792163"/>
          </a:xfrm>
          <a:custGeom>
            <a:avLst/>
            <a:gdLst>
              <a:gd name="T0" fmla="*/ 1615270656 w 21600"/>
              <a:gd name="T1" fmla="*/ 0 h 21600"/>
              <a:gd name="T2" fmla="*/ 473064922 w 21600"/>
              <a:gd name="T3" fmla="*/ 4254245 h 21600"/>
              <a:gd name="T4" fmla="*/ 0 w 21600"/>
              <a:gd name="T5" fmla="*/ 14525995 h 21600"/>
              <a:gd name="T6" fmla="*/ 473064922 w 21600"/>
              <a:gd name="T7" fmla="*/ 24797746 h 21600"/>
              <a:gd name="T8" fmla="*/ 1615270656 w 21600"/>
              <a:gd name="T9" fmla="*/ 29051953 h 21600"/>
              <a:gd name="T10" fmla="*/ 2147483647 w 21600"/>
              <a:gd name="T11" fmla="*/ 24797746 h 21600"/>
              <a:gd name="T12" fmla="*/ 2147483647 w 21600"/>
              <a:gd name="T13" fmla="*/ 14525995 h 21600"/>
              <a:gd name="T14" fmla="*/ 2147483647 w 21600"/>
              <a:gd name="T15" fmla="*/ 425424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42" y="10800"/>
                </a:moveTo>
                <a:cubicBezTo>
                  <a:pt x="1442" y="15968"/>
                  <a:pt x="5632" y="20158"/>
                  <a:pt x="10800" y="20158"/>
                </a:cubicBezTo>
                <a:cubicBezTo>
                  <a:pt x="15968" y="20158"/>
                  <a:pt x="20158" y="15968"/>
                  <a:pt x="20158" y="10800"/>
                </a:cubicBezTo>
                <a:cubicBezTo>
                  <a:pt x="20158" y="5632"/>
                  <a:pt x="15968" y="1442"/>
                  <a:pt x="10800" y="1442"/>
                </a:cubicBezTo>
                <a:cubicBezTo>
                  <a:pt x="5632" y="1442"/>
                  <a:pt x="1442" y="5632"/>
                  <a:pt x="1442" y="10800"/>
                </a:cubicBezTo>
                <a:close/>
              </a:path>
            </a:pathLst>
          </a:custGeom>
          <a:solidFill>
            <a:srgbClr val="FFFF00"/>
          </a:solidFill>
          <a:ln w="19050">
            <a:solidFill>
              <a:srgbClr val="FFFF00"/>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p:txBody>
          <a:bodyPr/>
          <a:lstStyle/>
          <a:p>
            <a:pPr eaLnBrk="1" hangingPunct="1"/>
            <a:endParaRPr lang="es-ES" smtClean="0"/>
          </a:p>
        </p:txBody>
      </p:sp>
      <p:sp>
        <p:nvSpPr>
          <p:cNvPr id="51202" name="Rectangle 5"/>
          <p:cNvSpPr>
            <a:spLocks noGrp="1"/>
          </p:cNvSpPr>
          <p:nvPr>
            <p:ph type="body" idx="1"/>
          </p:nvPr>
        </p:nvSpPr>
        <p:spPr/>
        <p:txBody>
          <a:bodyPr/>
          <a:lstStyle/>
          <a:p>
            <a:pPr eaLnBrk="1" hangingPunct="1"/>
            <a:endParaRPr lang="es-ES" smtClean="0"/>
          </a:p>
        </p:txBody>
      </p:sp>
      <p:pic>
        <p:nvPicPr>
          <p:cNvPr id="51203" name="Imagen 25"/>
          <p:cNvPicPr>
            <a:picLocks noChangeAspect="1" noChangeArrowheads="1"/>
          </p:cNvPicPr>
          <p:nvPr/>
        </p:nvPicPr>
        <p:blipFill>
          <a:blip r:embed="rId2"/>
          <a:srcRect/>
          <a:stretch>
            <a:fillRect/>
          </a:stretch>
        </p:blipFill>
        <p:spPr bwMode="auto">
          <a:xfrm>
            <a:off x="179388" y="1557338"/>
            <a:ext cx="8678862" cy="3408362"/>
          </a:xfrm>
          <a:prstGeom prst="rect">
            <a:avLst/>
          </a:prstGeom>
          <a:noFill/>
          <a:ln w="9525">
            <a:noFill/>
            <a:miter lim="800000"/>
            <a:headEnd/>
            <a:tailEnd/>
          </a:ln>
        </p:spPr>
      </p:pic>
      <p:sp>
        <p:nvSpPr>
          <p:cNvPr id="51204" name="AutoShape 7"/>
          <p:cNvSpPr>
            <a:spLocks noChangeArrowheads="1"/>
          </p:cNvSpPr>
          <p:nvPr/>
        </p:nvSpPr>
        <p:spPr bwMode="auto">
          <a:xfrm>
            <a:off x="0" y="4149725"/>
            <a:ext cx="9144000" cy="574675"/>
          </a:xfrm>
          <a:custGeom>
            <a:avLst/>
            <a:gdLst>
              <a:gd name="T0" fmla="*/ 1935480147 w 21600"/>
              <a:gd name="T1" fmla="*/ 0 h 21600"/>
              <a:gd name="T2" fmla="*/ 566844610 w 21600"/>
              <a:gd name="T3" fmla="*/ 2238918 h 21600"/>
              <a:gd name="T4" fmla="*/ 0 w 21600"/>
              <a:gd name="T5" fmla="*/ 7644721 h 21600"/>
              <a:gd name="T6" fmla="*/ 566844610 w 21600"/>
              <a:gd name="T7" fmla="*/ 13050495 h 21600"/>
              <a:gd name="T8" fmla="*/ 1935480147 w 21600"/>
              <a:gd name="T9" fmla="*/ 15289416 h 21600"/>
              <a:gd name="T10" fmla="*/ 2147483647 w 21600"/>
              <a:gd name="T11" fmla="*/ 13050495 h 21600"/>
              <a:gd name="T12" fmla="*/ 2147483647 w 21600"/>
              <a:gd name="T13" fmla="*/ 7644721 h 21600"/>
              <a:gd name="T14" fmla="*/ 2147483647 w 21600"/>
              <a:gd name="T15" fmla="*/ 2238918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80" y="10800"/>
                </a:moveTo>
                <a:cubicBezTo>
                  <a:pt x="480" y="16500"/>
                  <a:pt x="5100" y="21120"/>
                  <a:pt x="10800" y="21120"/>
                </a:cubicBezTo>
                <a:cubicBezTo>
                  <a:pt x="16500" y="21120"/>
                  <a:pt x="21120" y="16500"/>
                  <a:pt x="21120" y="10800"/>
                </a:cubicBezTo>
                <a:cubicBezTo>
                  <a:pt x="21120" y="5100"/>
                  <a:pt x="16500" y="480"/>
                  <a:pt x="10800" y="480"/>
                </a:cubicBezTo>
                <a:cubicBezTo>
                  <a:pt x="5100" y="480"/>
                  <a:pt x="480" y="5100"/>
                  <a:pt x="480" y="10800"/>
                </a:cubicBezTo>
                <a:close/>
              </a:path>
            </a:pathLst>
          </a:custGeom>
          <a:solidFill>
            <a:srgbClr val="FF0000"/>
          </a:solidFill>
          <a:ln w="28575">
            <a:solidFill>
              <a:srgbClr val="FF0000"/>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p:cNvSpPr>
          <p:nvPr>
            <p:ph type="title"/>
          </p:nvPr>
        </p:nvSpPr>
        <p:spPr/>
        <p:txBody>
          <a:bodyPr/>
          <a:lstStyle/>
          <a:p>
            <a:pPr eaLnBrk="1" hangingPunct="1"/>
            <a:r>
              <a:rPr lang="es-ES" smtClean="0"/>
              <a:t>OCUPACIÓ</a:t>
            </a:r>
          </a:p>
        </p:txBody>
      </p:sp>
      <p:pic>
        <p:nvPicPr>
          <p:cNvPr id="52226" name="Imagen 15"/>
          <p:cNvPicPr>
            <a:picLocks noGrp="1" noChangeAspect="1" noChangeArrowheads="1"/>
          </p:cNvPicPr>
          <p:nvPr>
            <p:ph type="body" idx="1"/>
          </p:nvPr>
        </p:nvPicPr>
        <p:blipFill>
          <a:blip r:embed="rId2"/>
          <a:srcRect/>
          <a:stretch>
            <a:fillRect/>
          </a:stretch>
        </p:blipFill>
        <p:spPr>
          <a:xfrm>
            <a:off x="323850" y="1557338"/>
            <a:ext cx="8499475" cy="3802062"/>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p:cNvSpPr>
          <p:nvPr>
            <p:ph type="title"/>
          </p:nvPr>
        </p:nvSpPr>
        <p:spPr/>
        <p:txBody>
          <a:bodyPr/>
          <a:lstStyle/>
          <a:p>
            <a:pPr eaLnBrk="1" hangingPunct="1"/>
            <a:r>
              <a:rPr lang="es-ES" smtClean="0"/>
              <a:t>EVOLUCIÓ DELS HABITATGES</a:t>
            </a:r>
          </a:p>
        </p:txBody>
      </p:sp>
      <p:pic>
        <p:nvPicPr>
          <p:cNvPr id="53250" name="Imagen 16"/>
          <p:cNvPicPr>
            <a:picLocks noGrp="1" noChangeAspect="1" noChangeArrowheads="1"/>
          </p:cNvPicPr>
          <p:nvPr>
            <p:ph type="body" idx="1"/>
          </p:nvPr>
        </p:nvPicPr>
        <p:blipFill>
          <a:blip r:embed="rId2"/>
          <a:srcRect/>
          <a:stretch>
            <a:fillRect/>
          </a:stretch>
        </p:blipFill>
        <p:spPr>
          <a:xfrm>
            <a:off x="611188" y="1341438"/>
            <a:ext cx="7815262" cy="4765675"/>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p:cNvSpPr>
          <p:nvPr>
            <p:ph type="title"/>
          </p:nvPr>
        </p:nvSpPr>
        <p:spPr/>
        <p:txBody>
          <a:bodyPr/>
          <a:lstStyle/>
          <a:p>
            <a:pPr eaLnBrk="1" hangingPunct="1"/>
            <a:r>
              <a:rPr lang="es-ES" smtClean="0"/>
              <a:t>CONSUM</a:t>
            </a:r>
          </a:p>
        </p:txBody>
      </p:sp>
      <p:pic>
        <p:nvPicPr>
          <p:cNvPr id="54274" name="Picture 4"/>
          <p:cNvPicPr>
            <a:picLocks noGrp="1" noChangeAspect="1" noChangeArrowheads="1"/>
          </p:cNvPicPr>
          <p:nvPr>
            <p:ph type="body" idx="1"/>
          </p:nvPr>
        </p:nvPicPr>
        <p:blipFill>
          <a:blip r:embed="rId2"/>
          <a:srcRect/>
          <a:stretch>
            <a:fillRect/>
          </a:stretch>
        </p:blipFill>
        <p:spPr>
          <a:xfrm>
            <a:off x="900113" y="1341438"/>
            <a:ext cx="7416800" cy="4684712"/>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1 Título"/>
          <p:cNvSpPr>
            <a:spLocks noGrp="1"/>
          </p:cNvSpPr>
          <p:nvPr>
            <p:ph type="title"/>
          </p:nvPr>
        </p:nvSpPr>
        <p:spPr/>
        <p:txBody>
          <a:bodyPr/>
          <a:lstStyle/>
          <a:p>
            <a:pPr eaLnBrk="1" hangingPunct="1"/>
            <a:r>
              <a:rPr lang="ca-ES" sz="3600" b="1" smtClean="0"/>
              <a:t>MACROECONOMIA </a:t>
            </a:r>
            <a:br>
              <a:rPr lang="ca-ES" sz="3600" b="1" smtClean="0"/>
            </a:br>
            <a:r>
              <a:rPr lang="ca-ES" sz="2400" i="1" smtClean="0"/>
              <a:t>introducció a les seves variables</a:t>
            </a:r>
            <a:endParaRPr lang="es-ES" sz="2400" b="1" smtClean="0"/>
          </a:p>
        </p:txBody>
      </p:sp>
      <p:sp>
        <p:nvSpPr>
          <p:cNvPr id="27650" name="Text Box 4"/>
          <p:cNvSpPr txBox="1">
            <a:spLocks noChangeArrowheads="1"/>
          </p:cNvSpPr>
          <p:nvPr/>
        </p:nvSpPr>
        <p:spPr bwMode="auto">
          <a:xfrm>
            <a:off x="468313" y="1557338"/>
            <a:ext cx="4608512" cy="563562"/>
          </a:xfrm>
          <a:prstGeom prst="rect">
            <a:avLst/>
          </a:prstGeom>
          <a:noFill/>
          <a:ln w="9525">
            <a:noFill/>
            <a:miter lim="800000"/>
            <a:headEnd/>
            <a:tailEnd/>
          </a:ln>
        </p:spPr>
        <p:txBody>
          <a:bodyPr>
            <a:spAutoFit/>
          </a:bodyPr>
          <a:lstStyle/>
          <a:p>
            <a:pPr>
              <a:lnSpc>
                <a:spcPct val="45000"/>
              </a:lnSpc>
              <a:spcBef>
                <a:spcPct val="50000"/>
              </a:spcBef>
            </a:pPr>
            <a:r>
              <a:rPr lang="es-ES" b="1">
                <a:latin typeface="Arial Black" pitchFamily="34" charset="0"/>
              </a:rPr>
              <a:t>CONCEPTE PREVI</a:t>
            </a:r>
            <a:r>
              <a:rPr lang="es-ES" b="1">
                <a:latin typeface="Calibri" pitchFamily="34" charset="0"/>
              </a:rPr>
              <a:t>:  </a:t>
            </a:r>
          </a:p>
          <a:p>
            <a:pPr>
              <a:lnSpc>
                <a:spcPct val="45000"/>
              </a:lnSpc>
              <a:spcBef>
                <a:spcPct val="50000"/>
              </a:spcBef>
            </a:pPr>
            <a:r>
              <a:rPr lang="es-ES" sz="2400" i="1">
                <a:latin typeface="Calibri" pitchFamily="34" charset="0"/>
              </a:rPr>
              <a:t>Funcions</a:t>
            </a:r>
            <a:endParaRPr lang="es-ES" sz="2400" b="1">
              <a:latin typeface="Calibri" pitchFamily="34" charset="0"/>
            </a:endParaRPr>
          </a:p>
        </p:txBody>
      </p:sp>
      <p:sp>
        <p:nvSpPr>
          <p:cNvPr id="27651" name="Text Box 5"/>
          <p:cNvSpPr txBox="1">
            <a:spLocks noChangeArrowheads="1"/>
          </p:cNvSpPr>
          <p:nvPr/>
        </p:nvSpPr>
        <p:spPr bwMode="auto">
          <a:xfrm>
            <a:off x="1331913" y="3068638"/>
            <a:ext cx="7416800" cy="1054100"/>
          </a:xfrm>
          <a:prstGeom prst="rect">
            <a:avLst/>
          </a:prstGeom>
          <a:noFill/>
          <a:ln w="9525">
            <a:noFill/>
            <a:miter lim="800000"/>
            <a:headEnd/>
            <a:tailEnd/>
          </a:ln>
        </p:spPr>
        <p:txBody>
          <a:bodyPr>
            <a:spAutoFit/>
          </a:bodyPr>
          <a:lstStyle/>
          <a:p>
            <a:pPr>
              <a:spcBef>
                <a:spcPct val="50000"/>
              </a:spcBef>
              <a:buFontTx/>
              <a:buChar char="•"/>
            </a:pPr>
            <a:r>
              <a:rPr lang="ca-ES"/>
              <a:t>Analitza comportaments agregats o globals de la societat  </a:t>
            </a:r>
          </a:p>
          <a:p>
            <a:pPr>
              <a:spcBef>
                <a:spcPct val="50000"/>
              </a:spcBef>
              <a:buFontTx/>
              <a:buChar char="•"/>
            </a:pPr>
            <a:r>
              <a:rPr lang="ca-ES"/>
              <a:t>S’ocupa dels fenòmens que afecten el conjunt de l’economia sobre la societat.</a:t>
            </a:r>
            <a:r>
              <a:rPr lang="es-ES"/>
              <a:t> </a:t>
            </a:r>
          </a:p>
        </p:txBody>
      </p:sp>
      <p:sp>
        <p:nvSpPr>
          <p:cNvPr id="27652" name="Line 7"/>
          <p:cNvSpPr>
            <a:spLocks noChangeShapeType="1"/>
          </p:cNvSpPr>
          <p:nvPr/>
        </p:nvSpPr>
        <p:spPr bwMode="auto">
          <a:xfrm>
            <a:off x="827088" y="2133600"/>
            <a:ext cx="0" cy="1150938"/>
          </a:xfrm>
          <a:prstGeom prst="line">
            <a:avLst/>
          </a:prstGeom>
          <a:noFill/>
          <a:ln w="28575">
            <a:solidFill>
              <a:srgbClr val="0000FF"/>
            </a:solidFill>
            <a:round/>
            <a:headEnd/>
            <a:tailEnd/>
          </a:ln>
        </p:spPr>
        <p:txBody>
          <a:bodyPr/>
          <a:lstStyle/>
          <a:p>
            <a:endParaRPr lang="es-ES"/>
          </a:p>
        </p:txBody>
      </p:sp>
      <p:sp>
        <p:nvSpPr>
          <p:cNvPr id="27653" name="Line 9"/>
          <p:cNvSpPr>
            <a:spLocks noChangeShapeType="1"/>
          </p:cNvSpPr>
          <p:nvPr/>
        </p:nvSpPr>
        <p:spPr bwMode="auto">
          <a:xfrm>
            <a:off x="827088" y="3284538"/>
            <a:ext cx="504825" cy="0"/>
          </a:xfrm>
          <a:prstGeom prst="line">
            <a:avLst/>
          </a:prstGeom>
          <a:noFill/>
          <a:ln w="19050">
            <a:solidFill>
              <a:srgbClr val="0000FF"/>
            </a:solidFill>
            <a:round/>
            <a:headEnd/>
            <a:tailEnd type="triangle" w="med" len="med"/>
          </a:ln>
        </p:spPr>
        <p:txBody>
          <a:bodyPr/>
          <a:lstStyle/>
          <a:p>
            <a:endParaRPr lang="es-ES"/>
          </a:p>
        </p:txBody>
      </p:sp>
      <p:sp>
        <p:nvSpPr>
          <p:cNvPr id="27654" name="Line 10"/>
          <p:cNvSpPr>
            <a:spLocks noChangeShapeType="1"/>
          </p:cNvSpPr>
          <p:nvPr/>
        </p:nvSpPr>
        <p:spPr bwMode="auto">
          <a:xfrm>
            <a:off x="684213" y="2133600"/>
            <a:ext cx="0" cy="1511300"/>
          </a:xfrm>
          <a:prstGeom prst="line">
            <a:avLst/>
          </a:prstGeom>
          <a:noFill/>
          <a:ln w="28575">
            <a:solidFill>
              <a:srgbClr val="070E95"/>
            </a:solidFill>
            <a:round/>
            <a:headEnd/>
            <a:tailEnd/>
          </a:ln>
        </p:spPr>
        <p:txBody>
          <a:bodyPr/>
          <a:lstStyle/>
          <a:p>
            <a:endParaRPr lang="es-ES"/>
          </a:p>
        </p:txBody>
      </p:sp>
      <p:sp>
        <p:nvSpPr>
          <p:cNvPr id="27655" name="Line 11"/>
          <p:cNvSpPr>
            <a:spLocks noChangeShapeType="1"/>
          </p:cNvSpPr>
          <p:nvPr/>
        </p:nvSpPr>
        <p:spPr bwMode="auto">
          <a:xfrm>
            <a:off x="684213" y="3644900"/>
            <a:ext cx="647700" cy="0"/>
          </a:xfrm>
          <a:prstGeom prst="line">
            <a:avLst/>
          </a:prstGeom>
          <a:noFill/>
          <a:ln w="28575">
            <a:solidFill>
              <a:srgbClr val="070E95"/>
            </a:solidFill>
            <a:round/>
            <a:headEnd/>
            <a:tailEnd type="triangle" w="med" len="med"/>
          </a:ln>
        </p:spPr>
        <p:txBody>
          <a:bodyPr/>
          <a:lstStyle/>
          <a:p>
            <a:endParaRPr lang="es-ES"/>
          </a:p>
        </p:txBody>
      </p:sp>
      <p:pic>
        <p:nvPicPr>
          <p:cNvPr id="27656" name="Picture 15" descr="macrr"/>
          <p:cNvPicPr>
            <a:picLocks noChangeAspect="1" noChangeArrowheads="1"/>
          </p:cNvPicPr>
          <p:nvPr/>
        </p:nvPicPr>
        <p:blipFill>
          <a:blip r:embed="rId2"/>
          <a:srcRect/>
          <a:stretch>
            <a:fillRect/>
          </a:stretch>
        </p:blipFill>
        <p:spPr bwMode="auto">
          <a:xfrm>
            <a:off x="4716463" y="4221163"/>
            <a:ext cx="1323975" cy="889000"/>
          </a:xfrm>
          <a:prstGeom prst="rect">
            <a:avLst/>
          </a:prstGeom>
          <a:noFill/>
          <a:ln w="9525">
            <a:noFill/>
            <a:miter lim="800000"/>
            <a:headEnd/>
            <a:tailEnd/>
          </a:ln>
        </p:spPr>
      </p:pic>
      <p:pic>
        <p:nvPicPr>
          <p:cNvPr id="27657" name="Picture 16"/>
          <p:cNvPicPr>
            <a:picLocks noChangeAspect="1" noChangeArrowheads="1"/>
          </p:cNvPicPr>
          <p:nvPr/>
        </p:nvPicPr>
        <p:blipFill>
          <a:blip r:embed="rId3"/>
          <a:srcRect/>
          <a:stretch>
            <a:fillRect/>
          </a:stretch>
        </p:blipFill>
        <p:spPr bwMode="auto">
          <a:xfrm>
            <a:off x="7164388" y="4005263"/>
            <a:ext cx="1549400" cy="2305050"/>
          </a:xfrm>
          <a:prstGeom prst="rect">
            <a:avLst/>
          </a:prstGeom>
          <a:noFill/>
          <a:ln w="9525">
            <a:noFill/>
            <a:miter lim="800000"/>
            <a:headEnd/>
            <a:tailEnd/>
          </a:ln>
        </p:spPr>
      </p:pic>
      <p:pic>
        <p:nvPicPr>
          <p:cNvPr id="27658" name="Picture 17" descr="macroeconomia"/>
          <p:cNvPicPr>
            <a:picLocks noChangeAspect="1" noChangeArrowheads="1"/>
          </p:cNvPicPr>
          <p:nvPr/>
        </p:nvPicPr>
        <p:blipFill>
          <a:blip r:embed="rId4"/>
          <a:srcRect/>
          <a:stretch>
            <a:fillRect/>
          </a:stretch>
        </p:blipFill>
        <p:spPr bwMode="auto">
          <a:xfrm>
            <a:off x="5795963" y="5229225"/>
            <a:ext cx="2139950" cy="1430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p:txBody>
          <a:bodyPr/>
          <a:lstStyle/>
          <a:p>
            <a:pPr eaLnBrk="1" hangingPunct="1"/>
            <a:r>
              <a:rPr lang="es-ES" sz="4000" smtClean="0"/>
              <a:t>Comparació de la situació amb la resta d’Espanya</a:t>
            </a:r>
          </a:p>
        </p:txBody>
      </p:sp>
      <p:pic>
        <p:nvPicPr>
          <p:cNvPr id="55298" name="Picture 4"/>
          <p:cNvPicPr>
            <a:picLocks noGrp="1" noChangeAspect="1" noChangeArrowheads="1"/>
          </p:cNvPicPr>
          <p:nvPr>
            <p:ph type="body" idx="1"/>
          </p:nvPr>
        </p:nvPicPr>
        <p:blipFill>
          <a:blip r:embed="rId2"/>
          <a:srcRect/>
          <a:stretch>
            <a:fillRect/>
          </a:stretch>
        </p:blipFill>
        <p:spPr>
          <a:xfrm>
            <a:off x="260350" y="1795463"/>
            <a:ext cx="8415338" cy="2982912"/>
          </a:xfrm>
        </p:spPr>
      </p:pic>
      <p:sp>
        <p:nvSpPr>
          <p:cNvPr id="55299" name="Text Box 6"/>
          <p:cNvSpPr txBox="1">
            <a:spLocks noChangeArrowheads="1"/>
          </p:cNvSpPr>
          <p:nvPr/>
        </p:nvSpPr>
        <p:spPr bwMode="auto">
          <a:xfrm>
            <a:off x="4356100" y="1844675"/>
            <a:ext cx="1482725" cy="257175"/>
          </a:xfrm>
          <a:prstGeom prst="rect">
            <a:avLst/>
          </a:prstGeom>
          <a:solidFill>
            <a:srgbClr val="FFFFFF"/>
          </a:solidFill>
          <a:ln w="19050">
            <a:solidFill>
              <a:srgbClr val="3366FF"/>
            </a:solidFill>
            <a:miter lim="800000"/>
            <a:headEnd/>
            <a:tailEnd/>
          </a:ln>
        </p:spPr>
        <p:txBody>
          <a:bodyPr/>
          <a:lstStyle/>
          <a:p>
            <a:r>
              <a:rPr lang="es-ES" sz="1000" b="1"/>
              <a:t>  VALOR ABSOLUT</a:t>
            </a:r>
            <a:endParaRPr lang="es-ES"/>
          </a:p>
        </p:txBody>
      </p:sp>
      <p:sp>
        <p:nvSpPr>
          <p:cNvPr id="55300" name="Text Box 7"/>
          <p:cNvSpPr txBox="1">
            <a:spLocks noChangeArrowheads="1"/>
          </p:cNvSpPr>
          <p:nvPr/>
        </p:nvSpPr>
        <p:spPr bwMode="auto">
          <a:xfrm>
            <a:off x="6804025" y="1844675"/>
            <a:ext cx="1482725" cy="257175"/>
          </a:xfrm>
          <a:prstGeom prst="rect">
            <a:avLst/>
          </a:prstGeom>
          <a:solidFill>
            <a:srgbClr val="FFFFFF"/>
          </a:solidFill>
          <a:ln w="19050">
            <a:solidFill>
              <a:srgbClr val="3366FF"/>
            </a:solidFill>
            <a:miter lim="800000"/>
            <a:headEnd/>
            <a:tailEnd/>
          </a:ln>
        </p:spPr>
        <p:txBody>
          <a:bodyPr/>
          <a:lstStyle/>
          <a:p>
            <a:r>
              <a:rPr lang="es-ES" sz="1000" b="1"/>
              <a:t>  VALOR ABSOLUT</a:t>
            </a:r>
            <a:endParaRPr lang="es-E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p:cNvSpPr>
          <p:nvPr>
            <p:ph type="title"/>
          </p:nvPr>
        </p:nvSpPr>
        <p:spPr/>
        <p:txBody>
          <a:bodyPr/>
          <a:lstStyle/>
          <a:p>
            <a:pPr eaLnBrk="1" hangingPunct="1"/>
            <a:endParaRPr lang="es-ES" smtClean="0"/>
          </a:p>
        </p:txBody>
      </p:sp>
      <p:pic>
        <p:nvPicPr>
          <p:cNvPr id="56322" name="Picture 4"/>
          <p:cNvPicPr>
            <a:picLocks noGrp="1" noChangeAspect="1" noChangeArrowheads="1"/>
          </p:cNvPicPr>
          <p:nvPr>
            <p:ph type="body" idx="1"/>
          </p:nvPr>
        </p:nvPicPr>
        <p:blipFill>
          <a:blip r:embed="rId2"/>
          <a:srcRect/>
          <a:stretch>
            <a:fillRect/>
          </a:stretch>
        </p:blipFill>
        <p:spPr>
          <a:xfrm>
            <a:off x="539750" y="1196975"/>
            <a:ext cx="8247063" cy="4821238"/>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p:cNvSpPr>
          <p:nvPr>
            <p:ph type="body" idx="1"/>
          </p:nvPr>
        </p:nvSpPr>
        <p:spPr>
          <a:xfrm>
            <a:off x="179388" y="260350"/>
            <a:ext cx="8445500" cy="936625"/>
          </a:xfrm>
        </p:spPr>
        <p:txBody>
          <a:bodyPr/>
          <a:lstStyle/>
          <a:p>
            <a:pPr algn="ctr" eaLnBrk="1" hangingPunct="1">
              <a:buFont typeface="Arial" charset="0"/>
              <a:buNone/>
            </a:pPr>
            <a:r>
              <a:rPr lang="es-ES" sz="2800" smtClean="0"/>
              <a:t>PREUS A CATALUNYA, ESPANYA I A LA ZONA EURO</a:t>
            </a:r>
          </a:p>
        </p:txBody>
      </p:sp>
      <p:pic>
        <p:nvPicPr>
          <p:cNvPr id="57346" name="Imagen 18"/>
          <p:cNvPicPr>
            <a:picLocks noGrp="1" noChangeAspect="1" noChangeArrowheads="1"/>
          </p:cNvPicPr>
          <p:nvPr>
            <p:ph type="title"/>
          </p:nvPr>
        </p:nvPicPr>
        <p:blipFill>
          <a:blip r:embed="rId2"/>
          <a:srcRect/>
          <a:stretch>
            <a:fillRect/>
          </a:stretch>
        </p:blipFill>
        <p:spPr>
          <a:xfrm>
            <a:off x="611188" y="1484313"/>
            <a:ext cx="7834312" cy="4641850"/>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7188" y="1428750"/>
            <a:ext cx="8229600" cy="1143000"/>
          </a:xfrm>
        </p:spPr>
        <p:txBody>
          <a:bodyPr rtlCol="0">
            <a:normAutofit/>
          </a:bodyPr>
          <a:lstStyle/>
          <a:p>
            <a:pPr eaLnBrk="1" fontAlgn="auto" hangingPunct="1">
              <a:spcAft>
                <a:spcPts val="0"/>
              </a:spcAft>
              <a:defRPr/>
            </a:pPr>
            <a:r>
              <a:rPr lang="es-ES" sz="5400" i="1" dirty="0" smtClean="0">
                <a:effectLst>
                  <a:outerShdw blurRad="38100" dist="38100" dir="2700000" algn="tl">
                    <a:srgbClr val="000000">
                      <a:alpha val="43137"/>
                    </a:srgbClr>
                  </a:outerShdw>
                </a:effectLst>
              </a:rPr>
              <a:t>SECTOR</a:t>
            </a:r>
            <a:r>
              <a:rPr lang="es-ES" sz="4800" i="1" dirty="0" smtClean="0">
                <a:effectLst>
                  <a:outerShdw blurRad="38100" dist="38100" dir="2700000" algn="tl">
                    <a:srgbClr val="000000">
                      <a:alpha val="43137"/>
                    </a:srgbClr>
                  </a:outerShdw>
                </a:effectLst>
              </a:rPr>
              <a:t> </a:t>
            </a:r>
            <a:r>
              <a:rPr lang="es-ES" sz="5400" i="1" dirty="0" smtClean="0">
                <a:effectLst>
                  <a:outerShdw blurRad="38100" dist="38100" dir="2700000" algn="tl">
                    <a:srgbClr val="000000">
                      <a:alpha val="43137"/>
                    </a:srgbClr>
                  </a:outerShdw>
                </a:effectLst>
              </a:rPr>
              <a:t>ECONÒMIC</a:t>
            </a:r>
            <a:endParaRPr lang="es-ES" sz="5400" dirty="0"/>
          </a:p>
        </p:txBody>
      </p:sp>
      <p:sp>
        <p:nvSpPr>
          <p:cNvPr id="3" name="2 Marcador de contenido"/>
          <p:cNvSpPr>
            <a:spLocks noGrp="1"/>
          </p:cNvSpPr>
          <p:nvPr>
            <p:ph idx="1"/>
          </p:nvPr>
        </p:nvSpPr>
        <p:spPr>
          <a:xfrm>
            <a:off x="428625" y="2786063"/>
            <a:ext cx="8229600" cy="3429000"/>
          </a:xfrm>
        </p:spPr>
        <p:txBody>
          <a:bodyPr rtlCol="0">
            <a:normAutofit/>
          </a:bodyPr>
          <a:lstStyle/>
          <a:p>
            <a:pPr algn="ctr" eaLnBrk="1" fontAlgn="auto" hangingPunct="1">
              <a:spcAft>
                <a:spcPts val="0"/>
              </a:spcAft>
              <a:buFont typeface="Arial" pitchFamily="34" charset="0"/>
              <a:buNone/>
              <a:defRPr/>
            </a:pPr>
            <a:r>
              <a:rPr lang="es-ES" sz="9600" b="1" dirty="0" smtClean="0">
                <a:solidFill>
                  <a:schemeClr val="accent1">
                    <a:lumMod val="75000"/>
                  </a:schemeClr>
                </a:solidFill>
                <a:effectLst>
                  <a:outerShdw blurRad="38100" dist="38100" dir="2700000" algn="tl">
                    <a:srgbClr val="000000">
                      <a:alpha val="43137"/>
                    </a:srgbClr>
                  </a:outerShdw>
                </a:effectLst>
              </a:rPr>
              <a:t>SANITAT</a:t>
            </a: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smtClean="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smtClean="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smtClean="0">
              <a:solidFill>
                <a:schemeClr val="accent1">
                  <a:lumMod val="75000"/>
                </a:schemeClr>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endParaRPr lang="es-ES" sz="1200" b="1" dirty="0">
              <a:solidFill>
                <a:schemeClr val="accent1">
                  <a:lumMod val="75000"/>
                </a:schemeClr>
              </a:solidFill>
              <a:effectLst>
                <a:outerShdw blurRad="38100" dist="38100" dir="2700000" algn="tl">
                  <a:srgbClr val="000000">
                    <a:alpha val="43137"/>
                  </a:srgbClr>
                </a:outerShdw>
              </a:effectLst>
            </a:endParaRPr>
          </a:p>
          <a:p>
            <a:pPr eaLnBrk="1" fontAlgn="auto" hangingPunct="1">
              <a:spcAft>
                <a:spcPts val="0"/>
              </a:spcAft>
              <a:buFont typeface="Arial" pitchFamily="34" charset="0"/>
              <a:buNone/>
              <a:defRPr/>
            </a:pPr>
            <a:r>
              <a:rPr lang="es-ES" sz="1600" b="1" dirty="0" smtClean="0"/>
              <a:t>TRIA I JUSTIFICACIÓ</a:t>
            </a:r>
          </a:p>
          <a:p>
            <a:pPr eaLnBrk="1" fontAlgn="auto" hangingPunct="1">
              <a:spcAft>
                <a:spcPts val="0"/>
              </a:spcAft>
              <a:buFont typeface="Arial" pitchFamily="34" charset="0"/>
              <a:buNone/>
              <a:defRPr/>
            </a:pPr>
            <a:endParaRPr lang="es-E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Título"/>
          <p:cNvSpPr>
            <a:spLocks noGrp="1"/>
          </p:cNvSpPr>
          <p:nvPr>
            <p:ph type="title"/>
          </p:nvPr>
        </p:nvSpPr>
        <p:spPr/>
        <p:txBody>
          <a:bodyPr/>
          <a:lstStyle/>
          <a:p>
            <a:pPr algn="l" eaLnBrk="1" hangingPunct="1">
              <a:defRPr/>
            </a:pPr>
            <a:r>
              <a:rPr lang="ca-ES" sz="4000" b="1" smtClean="0"/>
              <a:t/>
            </a:r>
            <a:br>
              <a:rPr lang="ca-ES" sz="4000" b="1" smtClean="0"/>
            </a:br>
            <a:r>
              <a:rPr lang="es-ES" sz="3600" b="1" smtClean="0">
                <a:solidFill>
                  <a:schemeClr val="tx2"/>
                </a:solidFill>
                <a:effectLst>
                  <a:outerShdw blurRad="38100" dist="38100" dir="2700000" algn="tl">
                    <a:srgbClr val="C0C0C0"/>
                  </a:outerShdw>
                </a:effectLst>
              </a:rPr>
              <a:t>SANITAT</a:t>
            </a:r>
            <a:r>
              <a:rPr lang="ca-ES" sz="4000" b="1" smtClean="0"/>
              <a:t> </a:t>
            </a:r>
            <a:br>
              <a:rPr lang="ca-ES" sz="4000" b="1" smtClean="0"/>
            </a:br>
            <a:r>
              <a:rPr lang="ca-ES" sz="4000" b="1" smtClean="0"/>
              <a:t>Definició del sector citat</a:t>
            </a:r>
            <a:endParaRPr lang="es-ES" sz="4000" b="1" smtClean="0"/>
          </a:p>
        </p:txBody>
      </p:sp>
      <p:sp>
        <p:nvSpPr>
          <p:cNvPr id="3" name="2 Marcador de contenido"/>
          <p:cNvSpPr>
            <a:spLocks noGrp="1"/>
          </p:cNvSpPr>
          <p:nvPr>
            <p:ph idx="1"/>
          </p:nvPr>
        </p:nvSpPr>
        <p:spPr/>
        <p:txBody>
          <a:bodyPr rtlCol="0">
            <a:normAutofit/>
          </a:bodyPr>
          <a:lstStyle/>
          <a:p>
            <a:pPr algn="just" eaLnBrk="1" fontAlgn="auto" hangingPunct="1">
              <a:spcAft>
                <a:spcPts val="0"/>
              </a:spcAft>
              <a:buFont typeface="Arial" pitchFamily="34" charset="0"/>
              <a:buChar char="•"/>
              <a:defRPr/>
            </a:pPr>
            <a:r>
              <a:rPr lang="ca-ES" sz="2400" dirty="0"/>
              <a:t>El</a:t>
            </a:r>
            <a:r>
              <a:rPr lang="ca-ES" sz="2400" dirty="0">
                <a:solidFill>
                  <a:schemeClr val="tx2"/>
                </a:solidFill>
                <a:effectLst>
                  <a:outerShdw blurRad="38100" dist="38100" dir="2700000" algn="tl">
                    <a:srgbClr val="000000">
                      <a:alpha val="43137"/>
                    </a:srgbClr>
                  </a:outerShdw>
                </a:effectLst>
              </a:rPr>
              <a:t> </a:t>
            </a:r>
            <a:r>
              <a:rPr lang="ca-ES" sz="2400" i="1" dirty="0">
                <a:solidFill>
                  <a:schemeClr val="tx2"/>
                </a:solidFill>
                <a:effectLst>
                  <a:outerShdw blurRad="38100" dist="38100" dir="2700000" algn="tl">
                    <a:srgbClr val="000000">
                      <a:alpha val="43137"/>
                    </a:srgbClr>
                  </a:outerShdw>
                </a:effectLst>
              </a:rPr>
              <a:t>sector terciari</a:t>
            </a:r>
            <a:r>
              <a:rPr lang="ca-ES" sz="2400" dirty="0"/>
              <a:t>, també anomenat </a:t>
            </a:r>
            <a:r>
              <a:rPr lang="ca-ES" sz="2400" i="1" dirty="0">
                <a:solidFill>
                  <a:schemeClr val="tx2"/>
                </a:solidFill>
                <a:effectLst>
                  <a:outerShdw blurRad="38100" dist="38100" dir="2700000" algn="tl">
                    <a:srgbClr val="000000">
                      <a:alpha val="43137"/>
                    </a:srgbClr>
                  </a:outerShdw>
                </a:effectLst>
              </a:rPr>
              <a:t>sector de serveis</a:t>
            </a:r>
            <a:r>
              <a:rPr lang="ca-ES" sz="2400" dirty="0"/>
              <a:t>, es aquell que inclou qualsevol activitat econòmica que no pertany ni al sector primari ni al sector </a:t>
            </a:r>
            <a:r>
              <a:rPr lang="ca-ES" sz="2400" dirty="0" smtClean="0"/>
              <a:t>secundari.</a:t>
            </a:r>
          </a:p>
          <a:p>
            <a:pPr algn="just" eaLnBrk="1" fontAlgn="auto" hangingPunct="1">
              <a:spcAft>
                <a:spcPts val="0"/>
              </a:spcAft>
              <a:buFont typeface="Arial" pitchFamily="34" charset="0"/>
              <a:buChar char="•"/>
              <a:defRPr/>
            </a:pPr>
            <a:r>
              <a:rPr lang="ca-ES" sz="2400" dirty="0" smtClean="0"/>
              <a:t>FUNCIONS:</a:t>
            </a:r>
          </a:p>
          <a:p>
            <a:pPr algn="just" eaLnBrk="1" fontAlgn="auto" hangingPunct="1">
              <a:spcAft>
                <a:spcPts val="0"/>
              </a:spcAft>
              <a:buFont typeface="Arial" pitchFamily="34" charset="0"/>
              <a:buNone/>
              <a:defRPr/>
            </a:pPr>
            <a:r>
              <a:rPr lang="ca-ES" sz="2400" dirty="0" smtClean="0"/>
              <a:t> </a:t>
            </a:r>
            <a:endParaRPr lang="es-ES" sz="2400" dirty="0"/>
          </a:p>
        </p:txBody>
      </p:sp>
      <p:pic>
        <p:nvPicPr>
          <p:cNvPr id="59395" name="3 Imagen"/>
          <p:cNvPicPr>
            <a:picLocks noChangeAspect="1" noChangeArrowheads="1"/>
          </p:cNvPicPr>
          <p:nvPr/>
        </p:nvPicPr>
        <p:blipFill>
          <a:blip r:embed="rId2"/>
          <a:srcRect l="14638" t="16299" r="12346" b="16960"/>
          <a:stretch>
            <a:fillRect/>
          </a:stretch>
        </p:blipFill>
        <p:spPr bwMode="auto">
          <a:xfrm>
            <a:off x="3635375" y="3933825"/>
            <a:ext cx="4248150" cy="2312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p:cNvSpPr>
          <p:nvPr>
            <p:ph type="title"/>
          </p:nvPr>
        </p:nvSpPr>
        <p:spPr/>
        <p:txBody>
          <a:bodyPr/>
          <a:lstStyle/>
          <a:p>
            <a:pPr eaLnBrk="1" hangingPunct="1"/>
            <a:endParaRPr lang="es-ES" smtClean="0"/>
          </a:p>
        </p:txBody>
      </p:sp>
      <p:pic>
        <p:nvPicPr>
          <p:cNvPr id="60418" name="3 Imagen"/>
          <p:cNvPicPr>
            <a:picLocks noGrp="1" noChangeAspect="1" noChangeArrowheads="1"/>
          </p:cNvPicPr>
          <p:nvPr>
            <p:ph type="body" idx="1"/>
          </p:nvPr>
        </p:nvPicPr>
        <p:blipFill>
          <a:blip r:embed="rId2"/>
          <a:srcRect l="14638" t="16299" r="12346" b="16960"/>
          <a:stretch>
            <a:fillRect/>
          </a:stretch>
        </p:blipFill>
        <p:spPr>
          <a:xfrm>
            <a:off x="900113" y="404813"/>
            <a:ext cx="7580312" cy="6062662"/>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l" eaLnBrk="1" hangingPunct="1">
              <a:defRPr/>
            </a:pPr>
            <a:r>
              <a:rPr lang="es-ES" sz="2800" b="1" smtClean="0">
                <a:solidFill>
                  <a:schemeClr val="tx2"/>
                </a:solidFill>
                <a:effectLst>
                  <a:outerShdw blurRad="38100" dist="38100" dir="2700000" algn="tl">
                    <a:srgbClr val="C0C0C0"/>
                  </a:outerShdw>
                </a:effectLst>
              </a:rPr>
              <a:t>SANITAT</a:t>
            </a:r>
          </a:p>
        </p:txBody>
      </p:sp>
      <p:sp>
        <p:nvSpPr>
          <p:cNvPr id="61442" name="2 Marcador de contenido"/>
          <p:cNvSpPr>
            <a:spLocks noGrp="1"/>
          </p:cNvSpPr>
          <p:nvPr>
            <p:ph idx="1"/>
          </p:nvPr>
        </p:nvSpPr>
        <p:spPr>
          <a:xfrm>
            <a:off x="500063" y="1357313"/>
            <a:ext cx="8229600" cy="4525962"/>
          </a:xfrm>
        </p:spPr>
        <p:txBody>
          <a:bodyPr/>
          <a:lstStyle/>
          <a:p>
            <a:pPr eaLnBrk="1" hangingPunct="1">
              <a:buFont typeface="Arial" charset="0"/>
              <a:buNone/>
            </a:pPr>
            <a:r>
              <a:rPr lang="ca-ES" b="1" smtClean="0"/>
              <a:t>Descripció</a:t>
            </a:r>
            <a:endParaRPr lang="ca-ES" sz="1400" smtClean="0"/>
          </a:p>
          <a:p>
            <a:pPr eaLnBrk="1" hangingPunct="1"/>
            <a:r>
              <a:rPr lang="ca-ES" sz="1800" b="1" i="1" smtClean="0"/>
              <a:t>Estat espanyol :  </a:t>
            </a:r>
            <a:r>
              <a:rPr lang="ca-ES" sz="1400" smtClean="0"/>
              <a:t>ministeri de sanitat i consum, que s'encarrega del manteniment de la </a:t>
            </a:r>
            <a:r>
              <a:rPr lang="ca-ES" sz="1400" i="1" smtClean="0"/>
              <a:t>sanitat interior</a:t>
            </a:r>
            <a:r>
              <a:rPr lang="ca-ES" sz="1400" smtClean="0"/>
              <a:t> o </a:t>
            </a:r>
            <a:r>
              <a:rPr lang="ca-ES" sz="1400" i="1" smtClean="0"/>
              <a:t>civil</a:t>
            </a:r>
            <a:r>
              <a:rPr lang="ca-ES" sz="1400" smtClean="0"/>
              <a:t> mitjançant l'organització tècnica, consultiva i inspectora de les professions sanitàries i l'actuació d'una política sanitària amb vista a evitar epidèmies i malalties contagioses.  </a:t>
            </a:r>
          </a:p>
          <a:p>
            <a:pPr eaLnBrk="1" hangingPunct="1"/>
            <a:r>
              <a:rPr lang="ca-ES" sz="1800" b="1" i="1" smtClean="0"/>
              <a:t>Catalunya : </a:t>
            </a:r>
            <a:r>
              <a:rPr lang="ca-ES" sz="1400" i="1" smtClean="0"/>
              <a:t>Servei Català de la Salut </a:t>
            </a:r>
            <a:r>
              <a:rPr lang="ca-ES" sz="1400" smtClean="0"/>
              <a:t>–SCS- és un organisme de la Generalitat de Catalunya que vetlla pel bon funcionament del centres i recursos sanitaris de la regió.</a:t>
            </a:r>
          </a:p>
          <a:p>
            <a:pPr eaLnBrk="1" hangingPunct="1"/>
            <a:endParaRPr lang="es-ES" sz="1800" b="1" i="1" smtClean="0"/>
          </a:p>
        </p:txBody>
      </p:sp>
      <p:pic>
        <p:nvPicPr>
          <p:cNvPr id="61443" name="4 Imagen"/>
          <p:cNvPicPr>
            <a:picLocks noChangeAspect="1" noChangeArrowheads="1"/>
          </p:cNvPicPr>
          <p:nvPr/>
        </p:nvPicPr>
        <p:blipFill>
          <a:blip r:embed="rId2"/>
          <a:srcRect l="16402" t="14978" r="6702" b="15417"/>
          <a:stretch>
            <a:fillRect/>
          </a:stretch>
        </p:blipFill>
        <p:spPr bwMode="auto">
          <a:xfrm>
            <a:off x="3143250" y="3357563"/>
            <a:ext cx="5478463" cy="3214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1 Título"/>
          <p:cNvSpPr>
            <a:spLocks noGrp="1"/>
          </p:cNvSpPr>
          <p:nvPr>
            <p:ph type="title"/>
          </p:nvPr>
        </p:nvSpPr>
        <p:spPr/>
        <p:txBody>
          <a:bodyPr/>
          <a:lstStyle/>
          <a:p>
            <a:pPr algn="l" eaLnBrk="1" hangingPunct="1"/>
            <a:r>
              <a:rPr lang="ca-ES" sz="3200" b="1" smtClean="0"/>
              <a:t>Productes i serveis.</a:t>
            </a:r>
            <a:endParaRPr lang="es-ES" sz="3200" smtClean="0"/>
          </a:p>
        </p:txBody>
      </p:sp>
      <p:sp>
        <p:nvSpPr>
          <p:cNvPr id="62466" name="2 Marcador de contenido"/>
          <p:cNvSpPr>
            <a:spLocks noGrp="1"/>
          </p:cNvSpPr>
          <p:nvPr>
            <p:ph idx="1"/>
          </p:nvPr>
        </p:nvSpPr>
        <p:spPr/>
        <p:txBody>
          <a:bodyPr/>
          <a:lstStyle/>
          <a:p>
            <a:pPr algn="just" eaLnBrk="1" hangingPunct="1"/>
            <a:r>
              <a:rPr lang="ca-ES" sz="2000" smtClean="0"/>
              <a:t>Els productes i serveis tenen per objectiu garantir les condicions bàsiques i comunes per una atenció integral continuada i amb un nivell adequat. </a:t>
            </a:r>
            <a:endParaRPr lang="es-ES" sz="2000" smtClean="0"/>
          </a:p>
        </p:txBody>
      </p:sp>
      <p:pic>
        <p:nvPicPr>
          <p:cNvPr id="62467" name="Picture 6" descr="C:\Documents and Settings\x\Mis documentos\Mis imágenes\Estetoscopio.jpg"/>
          <p:cNvPicPr>
            <a:picLocks noChangeAspect="1" noChangeArrowheads="1"/>
          </p:cNvPicPr>
          <p:nvPr/>
        </p:nvPicPr>
        <p:blipFill>
          <a:blip r:embed="rId2"/>
          <a:srcRect/>
          <a:stretch>
            <a:fillRect/>
          </a:stretch>
        </p:blipFill>
        <p:spPr bwMode="auto">
          <a:xfrm>
            <a:off x="3786188" y="2643188"/>
            <a:ext cx="2262187" cy="2262187"/>
          </a:xfrm>
          <a:prstGeom prst="rect">
            <a:avLst/>
          </a:prstGeom>
          <a:noFill/>
          <a:ln w="9525">
            <a:noFill/>
            <a:miter lim="800000"/>
            <a:headEnd/>
            <a:tailEnd/>
          </a:ln>
        </p:spPr>
      </p:pic>
      <p:pic>
        <p:nvPicPr>
          <p:cNvPr id="62468" name="Picture 2" descr="http://gandia.nueva-acropolis.es/images/MEDICINAS_Y_CALOR.jpg"/>
          <p:cNvPicPr>
            <a:picLocks noChangeAspect="1" noChangeArrowheads="1"/>
          </p:cNvPicPr>
          <p:nvPr/>
        </p:nvPicPr>
        <p:blipFill>
          <a:blip r:embed="rId3"/>
          <a:srcRect/>
          <a:stretch>
            <a:fillRect/>
          </a:stretch>
        </p:blipFill>
        <p:spPr bwMode="auto">
          <a:xfrm>
            <a:off x="2214563" y="4429125"/>
            <a:ext cx="2333625" cy="2095500"/>
          </a:xfrm>
          <a:prstGeom prst="rect">
            <a:avLst/>
          </a:prstGeom>
          <a:noFill/>
          <a:ln w="9525">
            <a:noFill/>
            <a:miter lim="800000"/>
            <a:headEnd/>
            <a:tailEnd/>
          </a:ln>
        </p:spPr>
      </p:pic>
      <p:pic>
        <p:nvPicPr>
          <p:cNvPr id="62469" name="Picture 7" descr="C:\Documents and Settings\x\Mis documentos\Mis imágenes\dibujo30.jpg"/>
          <p:cNvPicPr>
            <a:picLocks noChangeAspect="1" noChangeArrowheads="1"/>
          </p:cNvPicPr>
          <p:nvPr/>
        </p:nvPicPr>
        <p:blipFill>
          <a:blip r:embed="rId4"/>
          <a:srcRect/>
          <a:stretch>
            <a:fillRect/>
          </a:stretch>
        </p:blipFill>
        <p:spPr bwMode="auto">
          <a:xfrm>
            <a:off x="714375" y="3071813"/>
            <a:ext cx="2159000" cy="192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p:cNvSpPr>
          <p:nvPr>
            <p:ph type="title"/>
          </p:nvPr>
        </p:nvSpPr>
        <p:spPr/>
        <p:txBody>
          <a:bodyPr/>
          <a:lstStyle/>
          <a:p>
            <a:pPr algn="l" eaLnBrk="1" hangingPunct="1"/>
            <a:r>
              <a:rPr lang="ca-ES" sz="3200" b="1" smtClean="0"/>
              <a:t>Història i evolució</a:t>
            </a:r>
            <a:r>
              <a:rPr lang="es-ES" sz="3200" b="1" smtClean="0"/>
              <a:t/>
            </a:r>
            <a:br>
              <a:rPr lang="es-ES" sz="3200" b="1" smtClean="0"/>
            </a:br>
            <a:r>
              <a:rPr lang="ca-ES" sz="3200" b="1" smtClean="0"/>
              <a:t>Introducció i naixement</a:t>
            </a:r>
            <a:endParaRPr lang="es-ES" sz="3200" b="1" smtClean="0"/>
          </a:p>
        </p:txBody>
      </p:sp>
      <p:sp>
        <p:nvSpPr>
          <p:cNvPr id="63490" name="Rectangle 5"/>
          <p:cNvSpPr>
            <a:spLocks noGrp="1"/>
          </p:cNvSpPr>
          <p:nvPr>
            <p:ph type="body" idx="1"/>
          </p:nvPr>
        </p:nvSpPr>
        <p:spPr/>
        <p:txBody>
          <a:bodyPr/>
          <a:lstStyle/>
          <a:p>
            <a:pPr eaLnBrk="1" hangingPunct="1">
              <a:lnSpc>
                <a:spcPct val="90000"/>
              </a:lnSpc>
            </a:pPr>
            <a:r>
              <a:rPr lang="ca-ES" sz="1800" b="1" smtClean="0"/>
              <a:t>Octubre de 1977- </a:t>
            </a:r>
            <a:r>
              <a:rPr lang="ca-ES" sz="1800" i="1" smtClean="0"/>
              <a:t>primera conselleria  de Sanitat i Assistència Social</a:t>
            </a:r>
          </a:p>
          <a:p>
            <a:pPr eaLnBrk="1" hangingPunct="1">
              <a:lnSpc>
                <a:spcPct val="90000"/>
              </a:lnSpc>
            </a:pPr>
            <a:r>
              <a:rPr lang="ca-ES" sz="1800" b="1" smtClean="0"/>
              <a:t>Febrer de 1978- </a:t>
            </a:r>
            <a:r>
              <a:rPr lang="ca-ES" sz="1800" i="1" smtClean="0"/>
              <a:t>inici dels treballs de comissió mixta Estat-Generalitat per als traspassos de competències.</a:t>
            </a:r>
          </a:p>
          <a:p>
            <a:pPr eaLnBrk="1" hangingPunct="1">
              <a:lnSpc>
                <a:spcPct val="90000"/>
              </a:lnSpc>
            </a:pPr>
            <a:r>
              <a:rPr lang="ca-ES" sz="1800" b="1" smtClean="0"/>
              <a:t>Febrer de 1979- </a:t>
            </a:r>
            <a:r>
              <a:rPr lang="ca-ES" sz="1800" smtClean="0"/>
              <a:t>acords sobre les transferències en matèria de salut pública.</a:t>
            </a:r>
          </a:p>
          <a:p>
            <a:pPr eaLnBrk="1" hangingPunct="1">
              <a:lnSpc>
                <a:spcPct val="90000"/>
              </a:lnSpc>
            </a:pPr>
            <a:r>
              <a:rPr lang="ca-ES" sz="1800" b="1" i="1" smtClean="0"/>
              <a:t>Finalment, any 1981- </a:t>
            </a:r>
            <a:r>
              <a:rPr lang="ca-ES" sz="1800" i="1" smtClean="0"/>
              <a:t>aprovació de les atribucions INSALUD i INSERSO</a:t>
            </a:r>
            <a:endParaRPr lang="es-ES" sz="1800" i="1" smtClean="0"/>
          </a:p>
        </p:txBody>
      </p:sp>
      <p:pic>
        <p:nvPicPr>
          <p:cNvPr id="63491" name="Picture 10" descr="insalud3"/>
          <p:cNvPicPr>
            <a:picLocks noChangeAspect="1" noChangeArrowheads="1"/>
          </p:cNvPicPr>
          <p:nvPr/>
        </p:nvPicPr>
        <p:blipFill>
          <a:blip r:embed="rId2"/>
          <a:srcRect/>
          <a:stretch>
            <a:fillRect/>
          </a:stretch>
        </p:blipFill>
        <p:spPr bwMode="auto">
          <a:xfrm>
            <a:off x="5795963" y="3476625"/>
            <a:ext cx="2808287" cy="933450"/>
          </a:xfrm>
          <a:prstGeom prst="rect">
            <a:avLst/>
          </a:prstGeom>
          <a:noFill/>
          <a:ln w="9525">
            <a:noFill/>
            <a:miter lim="800000"/>
            <a:headEnd/>
            <a:tailEnd/>
          </a:ln>
        </p:spPr>
      </p:pic>
      <p:pic>
        <p:nvPicPr>
          <p:cNvPr id="63492" name="Picture 11"/>
          <p:cNvPicPr>
            <a:picLocks noChangeAspect="1" noChangeArrowheads="1"/>
          </p:cNvPicPr>
          <p:nvPr/>
        </p:nvPicPr>
        <p:blipFill>
          <a:blip r:embed="rId3"/>
          <a:srcRect/>
          <a:stretch>
            <a:fillRect/>
          </a:stretch>
        </p:blipFill>
        <p:spPr bwMode="auto">
          <a:xfrm>
            <a:off x="5795963" y="4292600"/>
            <a:ext cx="2827337" cy="1612900"/>
          </a:xfrm>
          <a:prstGeom prst="rect">
            <a:avLst/>
          </a:prstGeom>
          <a:noFill/>
          <a:ln w="9525">
            <a:noFill/>
            <a:miter lim="800000"/>
            <a:headEnd/>
            <a:tailEnd/>
          </a:ln>
        </p:spPr>
      </p:pic>
      <p:sp>
        <p:nvSpPr>
          <p:cNvPr id="63493" name="Line 12"/>
          <p:cNvSpPr>
            <a:spLocks noChangeShapeType="1"/>
          </p:cNvSpPr>
          <p:nvPr/>
        </p:nvSpPr>
        <p:spPr bwMode="auto">
          <a:xfrm>
            <a:off x="2195513" y="3068638"/>
            <a:ext cx="0" cy="865187"/>
          </a:xfrm>
          <a:prstGeom prst="line">
            <a:avLst/>
          </a:prstGeom>
          <a:noFill/>
          <a:ln w="28575">
            <a:solidFill>
              <a:schemeClr val="tx1"/>
            </a:solidFill>
            <a:round/>
            <a:headEnd/>
            <a:tailEnd type="triangle" w="med" len="med"/>
          </a:ln>
        </p:spPr>
        <p:txBody>
          <a:bodyPr/>
          <a:lstStyle/>
          <a:p>
            <a:endParaRPr lang="es-ES"/>
          </a:p>
        </p:txBody>
      </p:sp>
      <p:sp>
        <p:nvSpPr>
          <p:cNvPr id="63494" name="Text Box 13"/>
          <p:cNvSpPr txBox="1">
            <a:spLocks noChangeArrowheads="1"/>
          </p:cNvSpPr>
          <p:nvPr/>
        </p:nvSpPr>
        <p:spPr bwMode="auto">
          <a:xfrm>
            <a:off x="900113" y="4005263"/>
            <a:ext cx="2735262" cy="620712"/>
          </a:xfrm>
          <a:prstGeom prst="rect">
            <a:avLst/>
          </a:prstGeom>
          <a:noFill/>
          <a:ln w="9525">
            <a:noFill/>
            <a:miter lim="800000"/>
            <a:headEnd/>
            <a:tailEnd/>
          </a:ln>
        </p:spPr>
        <p:txBody>
          <a:bodyPr>
            <a:spAutoFit/>
          </a:bodyPr>
          <a:lstStyle/>
          <a:p>
            <a:pPr>
              <a:lnSpc>
                <a:spcPct val="65000"/>
              </a:lnSpc>
              <a:spcBef>
                <a:spcPct val="50000"/>
              </a:spcBef>
            </a:pPr>
            <a:r>
              <a:rPr lang="es-ES" b="1"/>
              <a:t>BONES I IMPORTANTS </a:t>
            </a:r>
          </a:p>
          <a:p>
            <a:pPr algn="ctr">
              <a:lnSpc>
                <a:spcPct val="65000"/>
              </a:lnSpc>
              <a:spcBef>
                <a:spcPct val="50000"/>
              </a:spcBef>
            </a:pPr>
            <a:r>
              <a:rPr lang="es-ES" sz="2000" b="1" i="1" u="sng">
                <a:solidFill>
                  <a:schemeClr val="hlink"/>
                </a:solidFill>
              </a:rPr>
              <a:t>CONSEQÜÈNCIES</a:t>
            </a:r>
          </a:p>
        </p:txBody>
      </p:sp>
      <p:sp>
        <p:nvSpPr>
          <p:cNvPr id="63495" name="Rectangle 14"/>
          <p:cNvSpPr>
            <a:spLocks noChangeArrowheads="1"/>
          </p:cNvSpPr>
          <p:nvPr/>
        </p:nvSpPr>
        <p:spPr bwMode="auto">
          <a:xfrm>
            <a:off x="755650" y="4941888"/>
            <a:ext cx="3240088" cy="865187"/>
          </a:xfrm>
          <a:prstGeom prst="rect">
            <a:avLst/>
          </a:prstGeom>
          <a:solidFill>
            <a:schemeClr val="accent1"/>
          </a:solidFill>
          <a:ln w="28575">
            <a:solidFill>
              <a:schemeClr val="tx1"/>
            </a:solidFill>
            <a:miter lim="800000"/>
            <a:headEnd/>
            <a:tailEnd/>
          </a:ln>
        </p:spPr>
        <p:txBody>
          <a:bodyPr wrap="none" anchor="ctr"/>
          <a:lstStyle/>
          <a:p>
            <a:endParaRPr lang="es-ES"/>
          </a:p>
        </p:txBody>
      </p:sp>
      <p:sp>
        <p:nvSpPr>
          <p:cNvPr id="63496" name="Text Box 15"/>
          <p:cNvSpPr txBox="1">
            <a:spLocks noChangeArrowheads="1"/>
          </p:cNvSpPr>
          <p:nvPr/>
        </p:nvSpPr>
        <p:spPr bwMode="auto">
          <a:xfrm>
            <a:off x="1258888" y="5229225"/>
            <a:ext cx="2305050" cy="304800"/>
          </a:xfrm>
          <a:prstGeom prst="rect">
            <a:avLst/>
          </a:prstGeom>
          <a:noFill/>
          <a:ln w="9525">
            <a:noFill/>
            <a:miter lim="800000"/>
            <a:headEnd/>
            <a:tailEnd/>
          </a:ln>
        </p:spPr>
        <p:txBody>
          <a:bodyPr>
            <a:spAutoFit/>
          </a:bodyPr>
          <a:lstStyle/>
          <a:p>
            <a:pPr algn="ctr">
              <a:spcBef>
                <a:spcPct val="50000"/>
              </a:spcBef>
            </a:pPr>
            <a:r>
              <a:rPr lang="es-ES" sz="1400" b="1"/>
              <a:t>PER A LA SOCIETAT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1 Título"/>
          <p:cNvSpPr>
            <a:spLocks noGrp="1"/>
          </p:cNvSpPr>
          <p:nvPr>
            <p:ph type="title"/>
          </p:nvPr>
        </p:nvSpPr>
        <p:spPr>
          <a:xfrm>
            <a:off x="357188" y="357188"/>
            <a:ext cx="8229600" cy="1143000"/>
          </a:xfrm>
        </p:spPr>
        <p:txBody>
          <a:bodyPr/>
          <a:lstStyle/>
          <a:p>
            <a:pPr algn="l" eaLnBrk="1" hangingPunct="1"/>
            <a:r>
              <a:rPr lang="ca-ES" sz="3200" b="1" smtClean="0"/>
              <a:t>Volum de vendes </a:t>
            </a:r>
            <a:endParaRPr lang="es-ES" sz="3200" smtClean="0"/>
          </a:p>
        </p:txBody>
      </p:sp>
      <p:pic>
        <p:nvPicPr>
          <p:cNvPr id="64514" name="4 Imagen"/>
          <p:cNvPicPr>
            <a:picLocks noChangeAspect="1" noChangeArrowheads="1"/>
          </p:cNvPicPr>
          <p:nvPr/>
        </p:nvPicPr>
        <p:blipFill>
          <a:blip r:embed="rId2"/>
          <a:srcRect t="21365" r="39684" b="25330"/>
          <a:stretch>
            <a:fillRect/>
          </a:stretch>
        </p:blipFill>
        <p:spPr bwMode="auto">
          <a:xfrm>
            <a:off x="1214438" y="1624013"/>
            <a:ext cx="5908675" cy="4448175"/>
          </a:xfrm>
          <a:prstGeom prst="rect">
            <a:avLst/>
          </a:prstGeom>
          <a:noFill/>
          <a:ln w="9525">
            <a:noFill/>
            <a:miter lim="800000"/>
            <a:headEnd/>
            <a:tailEnd/>
          </a:ln>
        </p:spPr>
      </p:pic>
      <p:sp>
        <p:nvSpPr>
          <p:cNvPr id="64515" name="Oval 2"/>
          <p:cNvSpPr>
            <a:spLocks noChangeArrowheads="1"/>
          </p:cNvSpPr>
          <p:nvPr/>
        </p:nvSpPr>
        <p:spPr bwMode="auto">
          <a:xfrm>
            <a:off x="571500" y="3929063"/>
            <a:ext cx="7072313" cy="323850"/>
          </a:xfrm>
          <a:prstGeom prst="ellipse">
            <a:avLst/>
          </a:prstGeom>
          <a:noFill/>
          <a:ln w="28575">
            <a:solidFill>
              <a:srgbClr val="FF0000"/>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179388" y="620713"/>
            <a:ext cx="7761287" cy="998537"/>
          </a:xfrm>
        </p:spPr>
        <p:txBody>
          <a:bodyPr/>
          <a:lstStyle/>
          <a:p>
            <a:pPr eaLnBrk="1" hangingPunct="1"/>
            <a:r>
              <a:rPr lang="es-ES" sz="3600" b="1" smtClean="0"/>
              <a:t>MACROECONOMIA:</a:t>
            </a:r>
            <a:r>
              <a:rPr lang="es-ES" sz="3600" smtClean="0"/>
              <a:t> </a:t>
            </a:r>
            <a:r>
              <a:rPr lang="es-ES" sz="3200" i="1" smtClean="0"/>
              <a:t>trets característics</a:t>
            </a:r>
            <a:endParaRPr lang="es-ES" sz="3200" smtClean="0"/>
          </a:p>
        </p:txBody>
      </p:sp>
      <p:sp>
        <p:nvSpPr>
          <p:cNvPr id="28674" name="Rectangle 3"/>
          <p:cNvSpPr>
            <a:spLocks noGrp="1"/>
          </p:cNvSpPr>
          <p:nvPr>
            <p:ph type="body" idx="1"/>
          </p:nvPr>
        </p:nvSpPr>
        <p:spPr>
          <a:xfrm>
            <a:off x="0" y="1600200"/>
            <a:ext cx="9144000" cy="4525963"/>
          </a:xfrm>
        </p:spPr>
        <p:txBody>
          <a:bodyPr/>
          <a:lstStyle/>
          <a:p>
            <a:pPr eaLnBrk="1" hangingPunct="1"/>
            <a:r>
              <a:rPr lang="ca-ES" sz="2000" smtClean="0"/>
              <a:t>es contraposa - i complementa - a la Microeconomia que estudia l'economia a partir dels </a:t>
            </a:r>
            <a:r>
              <a:rPr lang="ca-ES" sz="2400" b="1" smtClean="0"/>
              <a:t>"agents bàsics" </a:t>
            </a:r>
            <a:endParaRPr lang="es-ES" sz="2400" b="1" smtClean="0"/>
          </a:p>
        </p:txBody>
      </p:sp>
      <p:sp>
        <p:nvSpPr>
          <p:cNvPr id="28675" name="Line 4"/>
          <p:cNvSpPr>
            <a:spLocks noChangeShapeType="1"/>
          </p:cNvSpPr>
          <p:nvPr/>
        </p:nvSpPr>
        <p:spPr bwMode="auto">
          <a:xfrm>
            <a:off x="2627313" y="2276475"/>
            <a:ext cx="0" cy="288925"/>
          </a:xfrm>
          <a:prstGeom prst="line">
            <a:avLst/>
          </a:prstGeom>
          <a:noFill/>
          <a:ln w="28575">
            <a:solidFill>
              <a:srgbClr val="070E95"/>
            </a:solidFill>
            <a:round/>
            <a:headEnd/>
            <a:tailEnd/>
          </a:ln>
        </p:spPr>
        <p:txBody>
          <a:bodyPr/>
          <a:lstStyle/>
          <a:p>
            <a:endParaRPr lang="es-ES"/>
          </a:p>
        </p:txBody>
      </p:sp>
      <p:sp>
        <p:nvSpPr>
          <p:cNvPr id="28676" name="Line 5"/>
          <p:cNvSpPr>
            <a:spLocks noChangeShapeType="1"/>
          </p:cNvSpPr>
          <p:nvPr/>
        </p:nvSpPr>
        <p:spPr bwMode="auto">
          <a:xfrm>
            <a:off x="2627313" y="2565400"/>
            <a:ext cx="1008062" cy="0"/>
          </a:xfrm>
          <a:prstGeom prst="line">
            <a:avLst/>
          </a:prstGeom>
          <a:noFill/>
          <a:ln w="28575">
            <a:solidFill>
              <a:srgbClr val="070E95"/>
            </a:solidFill>
            <a:round/>
            <a:headEnd/>
            <a:tailEnd type="triangle" w="med" len="med"/>
          </a:ln>
        </p:spPr>
        <p:txBody>
          <a:bodyPr/>
          <a:lstStyle/>
          <a:p>
            <a:endParaRPr lang="es-ES"/>
          </a:p>
        </p:txBody>
      </p:sp>
      <p:sp>
        <p:nvSpPr>
          <p:cNvPr id="28677" name="Line 6"/>
          <p:cNvSpPr>
            <a:spLocks noChangeShapeType="1"/>
          </p:cNvSpPr>
          <p:nvPr/>
        </p:nvSpPr>
        <p:spPr bwMode="auto">
          <a:xfrm>
            <a:off x="2268538" y="2276475"/>
            <a:ext cx="0" cy="647700"/>
          </a:xfrm>
          <a:prstGeom prst="line">
            <a:avLst/>
          </a:prstGeom>
          <a:noFill/>
          <a:ln w="28575">
            <a:solidFill>
              <a:srgbClr val="3366FF"/>
            </a:solidFill>
            <a:round/>
            <a:headEnd/>
            <a:tailEnd/>
          </a:ln>
        </p:spPr>
        <p:txBody>
          <a:bodyPr/>
          <a:lstStyle/>
          <a:p>
            <a:endParaRPr lang="es-ES"/>
          </a:p>
        </p:txBody>
      </p:sp>
      <p:sp>
        <p:nvSpPr>
          <p:cNvPr id="28678" name="Line 7"/>
          <p:cNvSpPr>
            <a:spLocks noChangeShapeType="1"/>
          </p:cNvSpPr>
          <p:nvPr/>
        </p:nvSpPr>
        <p:spPr bwMode="auto">
          <a:xfrm>
            <a:off x="2268538" y="2924175"/>
            <a:ext cx="1366837" cy="0"/>
          </a:xfrm>
          <a:prstGeom prst="line">
            <a:avLst/>
          </a:prstGeom>
          <a:noFill/>
          <a:ln w="28575">
            <a:solidFill>
              <a:srgbClr val="3366FF"/>
            </a:solidFill>
            <a:round/>
            <a:headEnd/>
            <a:tailEnd type="triangle" w="med" len="med"/>
          </a:ln>
        </p:spPr>
        <p:txBody>
          <a:bodyPr/>
          <a:lstStyle/>
          <a:p>
            <a:endParaRPr lang="es-ES"/>
          </a:p>
        </p:txBody>
      </p:sp>
      <p:sp>
        <p:nvSpPr>
          <p:cNvPr id="28679" name="Text Box 8"/>
          <p:cNvSpPr txBox="1">
            <a:spLocks noChangeArrowheads="1"/>
          </p:cNvSpPr>
          <p:nvPr/>
        </p:nvSpPr>
        <p:spPr bwMode="auto">
          <a:xfrm>
            <a:off x="3708400" y="2349500"/>
            <a:ext cx="1943100" cy="366713"/>
          </a:xfrm>
          <a:prstGeom prst="rect">
            <a:avLst/>
          </a:prstGeom>
          <a:noFill/>
          <a:ln w="9525">
            <a:noFill/>
            <a:miter lim="800000"/>
            <a:headEnd/>
            <a:tailEnd/>
          </a:ln>
        </p:spPr>
        <p:txBody>
          <a:bodyPr>
            <a:spAutoFit/>
          </a:bodyPr>
          <a:lstStyle/>
          <a:p>
            <a:pPr>
              <a:spcBef>
                <a:spcPct val="50000"/>
              </a:spcBef>
            </a:pPr>
            <a:r>
              <a:rPr lang="es-ES"/>
              <a:t>consumidor</a:t>
            </a:r>
          </a:p>
        </p:txBody>
      </p:sp>
      <p:sp>
        <p:nvSpPr>
          <p:cNvPr id="28680" name="Text Box 9"/>
          <p:cNvSpPr txBox="1">
            <a:spLocks noChangeArrowheads="1"/>
          </p:cNvSpPr>
          <p:nvPr/>
        </p:nvSpPr>
        <p:spPr bwMode="auto">
          <a:xfrm>
            <a:off x="3779838" y="2708275"/>
            <a:ext cx="1296987" cy="366713"/>
          </a:xfrm>
          <a:prstGeom prst="rect">
            <a:avLst/>
          </a:prstGeom>
          <a:noFill/>
          <a:ln w="9525">
            <a:noFill/>
            <a:miter lim="800000"/>
            <a:headEnd/>
            <a:tailEnd/>
          </a:ln>
        </p:spPr>
        <p:txBody>
          <a:bodyPr>
            <a:spAutoFit/>
          </a:bodyPr>
          <a:lstStyle/>
          <a:p>
            <a:pPr>
              <a:spcBef>
                <a:spcPct val="50000"/>
              </a:spcBef>
            </a:pPr>
            <a:r>
              <a:rPr lang="es-ES"/>
              <a:t>empresa</a:t>
            </a:r>
          </a:p>
        </p:txBody>
      </p:sp>
      <p:sp>
        <p:nvSpPr>
          <p:cNvPr id="28681" name="Text Box 10"/>
          <p:cNvSpPr txBox="1">
            <a:spLocks noChangeArrowheads="1"/>
          </p:cNvSpPr>
          <p:nvPr/>
        </p:nvSpPr>
        <p:spPr bwMode="auto">
          <a:xfrm>
            <a:off x="5219700" y="2565400"/>
            <a:ext cx="504825" cy="457200"/>
          </a:xfrm>
          <a:prstGeom prst="rect">
            <a:avLst/>
          </a:prstGeom>
          <a:noFill/>
          <a:ln w="9525">
            <a:noFill/>
            <a:miter lim="800000"/>
            <a:headEnd/>
            <a:tailEnd/>
          </a:ln>
        </p:spPr>
        <p:txBody>
          <a:bodyPr>
            <a:spAutoFit/>
          </a:bodyPr>
          <a:lstStyle/>
          <a:p>
            <a:pPr>
              <a:spcBef>
                <a:spcPct val="50000"/>
              </a:spcBef>
            </a:pPr>
            <a:r>
              <a:rPr lang="es-ES" sz="2400" b="1">
                <a:solidFill>
                  <a:srgbClr val="FF0000"/>
                </a:solidFill>
              </a:rPr>
              <a:t>+</a:t>
            </a:r>
          </a:p>
        </p:txBody>
      </p:sp>
      <p:sp>
        <p:nvSpPr>
          <p:cNvPr id="28682" name="Text Box 11"/>
          <p:cNvSpPr txBox="1">
            <a:spLocks noChangeArrowheads="1"/>
          </p:cNvSpPr>
          <p:nvPr/>
        </p:nvSpPr>
        <p:spPr bwMode="auto">
          <a:xfrm>
            <a:off x="5724525" y="2565400"/>
            <a:ext cx="2016125" cy="366713"/>
          </a:xfrm>
          <a:prstGeom prst="rect">
            <a:avLst/>
          </a:prstGeom>
          <a:noFill/>
          <a:ln w="9525">
            <a:noFill/>
            <a:miter lim="800000"/>
            <a:headEnd/>
            <a:tailEnd/>
          </a:ln>
        </p:spPr>
        <p:txBody>
          <a:bodyPr>
            <a:spAutoFit/>
          </a:bodyPr>
          <a:lstStyle/>
          <a:p>
            <a:pPr>
              <a:spcBef>
                <a:spcPct val="50000"/>
              </a:spcBef>
            </a:pPr>
            <a:endParaRPr lang="es-ES"/>
          </a:p>
        </p:txBody>
      </p:sp>
      <p:sp>
        <p:nvSpPr>
          <p:cNvPr id="28683" name="Text Box 12"/>
          <p:cNvSpPr txBox="1">
            <a:spLocks noChangeArrowheads="1"/>
          </p:cNvSpPr>
          <p:nvPr/>
        </p:nvSpPr>
        <p:spPr bwMode="auto">
          <a:xfrm>
            <a:off x="5795963" y="2565400"/>
            <a:ext cx="2952750" cy="366713"/>
          </a:xfrm>
          <a:prstGeom prst="rect">
            <a:avLst/>
          </a:prstGeom>
          <a:noFill/>
          <a:ln w="9525">
            <a:noFill/>
            <a:miter lim="800000"/>
            <a:headEnd/>
            <a:tailEnd/>
          </a:ln>
        </p:spPr>
        <p:txBody>
          <a:bodyPr>
            <a:spAutoFit/>
          </a:bodyPr>
          <a:lstStyle/>
          <a:p>
            <a:pPr>
              <a:spcBef>
                <a:spcPct val="50000"/>
              </a:spcBef>
            </a:pPr>
            <a:r>
              <a:rPr lang="es-ES"/>
              <a:t>Interaccions en el mercat</a:t>
            </a:r>
          </a:p>
        </p:txBody>
      </p:sp>
      <p:sp>
        <p:nvSpPr>
          <p:cNvPr id="28684" name="Rectangle 13"/>
          <p:cNvSpPr>
            <a:spLocks noChangeArrowheads="1"/>
          </p:cNvSpPr>
          <p:nvPr/>
        </p:nvSpPr>
        <p:spPr bwMode="auto">
          <a:xfrm>
            <a:off x="2771775" y="5084763"/>
            <a:ext cx="4679950" cy="641350"/>
          </a:xfrm>
          <a:prstGeom prst="rect">
            <a:avLst/>
          </a:prstGeom>
          <a:noFill/>
          <a:ln w="9525">
            <a:noFill/>
            <a:miter lim="800000"/>
            <a:headEnd/>
            <a:tailEnd/>
          </a:ln>
        </p:spPr>
        <p:txBody>
          <a:bodyPr anchor="ctr">
            <a:spAutoFit/>
          </a:bodyPr>
          <a:lstStyle/>
          <a:p>
            <a:r>
              <a:rPr lang="ca-ES"/>
              <a:t>Promig ponderat de l'evolució dels diferents preus als diferents mercats</a:t>
            </a:r>
            <a:endParaRPr lang="es-ES"/>
          </a:p>
        </p:txBody>
      </p:sp>
      <p:sp>
        <p:nvSpPr>
          <p:cNvPr id="28685" name="Text Box 14"/>
          <p:cNvSpPr txBox="1">
            <a:spLocks noChangeArrowheads="1"/>
          </p:cNvSpPr>
          <p:nvPr/>
        </p:nvSpPr>
        <p:spPr bwMode="auto">
          <a:xfrm>
            <a:off x="539750" y="3357563"/>
            <a:ext cx="1223963" cy="366712"/>
          </a:xfrm>
          <a:prstGeom prst="rect">
            <a:avLst/>
          </a:prstGeom>
          <a:noFill/>
          <a:ln w="9525">
            <a:noFill/>
            <a:miter lim="800000"/>
            <a:headEnd/>
            <a:tailEnd/>
          </a:ln>
        </p:spPr>
        <p:txBody>
          <a:bodyPr>
            <a:spAutoFit/>
          </a:bodyPr>
          <a:lstStyle/>
          <a:p>
            <a:pPr>
              <a:spcBef>
                <a:spcPct val="50000"/>
              </a:spcBef>
            </a:pPr>
            <a:r>
              <a:rPr lang="es-ES" i="1" u="sng"/>
              <a:t>Càlcul</a:t>
            </a:r>
          </a:p>
        </p:txBody>
      </p:sp>
      <p:sp>
        <p:nvSpPr>
          <p:cNvPr id="28686" name="Text Box 15"/>
          <p:cNvSpPr txBox="1">
            <a:spLocks noChangeArrowheads="1"/>
          </p:cNvSpPr>
          <p:nvPr/>
        </p:nvSpPr>
        <p:spPr bwMode="auto">
          <a:xfrm>
            <a:off x="395288" y="3644900"/>
            <a:ext cx="4787900" cy="995363"/>
          </a:xfrm>
          <a:prstGeom prst="rect">
            <a:avLst/>
          </a:prstGeom>
          <a:noFill/>
          <a:ln w="9525">
            <a:noFill/>
            <a:miter lim="800000"/>
            <a:headEnd/>
            <a:tailEnd/>
          </a:ln>
        </p:spPr>
        <p:txBody>
          <a:bodyPr>
            <a:spAutoFit/>
          </a:bodyPr>
          <a:lstStyle/>
          <a:p>
            <a:pPr>
              <a:lnSpc>
                <a:spcPct val="50000"/>
              </a:lnSpc>
              <a:spcBef>
                <a:spcPct val="50000"/>
              </a:spcBef>
            </a:pPr>
            <a:r>
              <a:rPr lang="es-ES" b="1"/>
              <a:t>         </a:t>
            </a:r>
          </a:p>
          <a:p>
            <a:pPr>
              <a:lnSpc>
                <a:spcPct val="50000"/>
              </a:lnSpc>
              <a:spcBef>
                <a:spcPct val="50000"/>
              </a:spcBef>
            </a:pPr>
            <a:r>
              <a:rPr lang="es-ES" b="1"/>
              <a:t>        PIB </a:t>
            </a:r>
          </a:p>
          <a:p>
            <a:pPr>
              <a:lnSpc>
                <a:spcPct val="50000"/>
              </a:lnSpc>
              <a:spcBef>
                <a:spcPct val="50000"/>
              </a:spcBef>
            </a:pPr>
            <a:r>
              <a:rPr lang="es-ES" b="1"/>
              <a:t>          o </a:t>
            </a:r>
          </a:p>
          <a:p>
            <a:pPr>
              <a:lnSpc>
                <a:spcPct val="50000"/>
              </a:lnSpc>
              <a:spcBef>
                <a:spcPct val="50000"/>
              </a:spcBef>
            </a:pPr>
            <a:r>
              <a:rPr lang="es-ES" sz="1400" b="1" i="1"/>
              <a:t>similars indicadors d’activitat</a:t>
            </a:r>
          </a:p>
        </p:txBody>
      </p:sp>
      <p:sp>
        <p:nvSpPr>
          <p:cNvPr id="28687" name="Text Box 16"/>
          <p:cNvSpPr txBox="1">
            <a:spLocks noChangeArrowheads="1"/>
          </p:cNvSpPr>
          <p:nvPr/>
        </p:nvSpPr>
        <p:spPr bwMode="auto">
          <a:xfrm>
            <a:off x="2268538" y="3860800"/>
            <a:ext cx="863600" cy="366713"/>
          </a:xfrm>
          <a:prstGeom prst="rect">
            <a:avLst/>
          </a:prstGeom>
          <a:noFill/>
          <a:ln w="9525">
            <a:noFill/>
            <a:miter lim="800000"/>
            <a:headEnd/>
            <a:tailEnd/>
          </a:ln>
        </p:spPr>
        <p:txBody>
          <a:bodyPr>
            <a:spAutoFit/>
          </a:bodyPr>
          <a:lstStyle/>
          <a:p>
            <a:pPr>
              <a:spcBef>
                <a:spcPct val="50000"/>
              </a:spcBef>
            </a:pPr>
            <a:r>
              <a:rPr lang="es-ES" b="1"/>
              <a:t>=</a:t>
            </a:r>
          </a:p>
        </p:txBody>
      </p:sp>
      <p:sp>
        <p:nvSpPr>
          <p:cNvPr id="28688" name="Text Box 17"/>
          <p:cNvSpPr txBox="1">
            <a:spLocks noChangeArrowheads="1"/>
          </p:cNvSpPr>
          <p:nvPr/>
        </p:nvSpPr>
        <p:spPr bwMode="auto">
          <a:xfrm>
            <a:off x="2627313" y="3860800"/>
            <a:ext cx="6191250" cy="366713"/>
          </a:xfrm>
          <a:prstGeom prst="rect">
            <a:avLst/>
          </a:prstGeom>
          <a:noFill/>
          <a:ln w="9525">
            <a:noFill/>
            <a:miter lim="800000"/>
            <a:headEnd/>
            <a:tailEnd/>
          </a:ln>
        </p:spPr>
        <p:txBody>
          <a:bodyPr>
            <a:spAutoFit/>
          </a:bodyPr>
          <a:lstStyle/>
          <a:p>
            <a:pPr>
              <a:spcBef>
                <a:spcPct val="50000"/>
              </a:spcBef>
            </a:pPr>
            <a:r>
              <a:rPr lang="es-ES"/>
              <a:t>Suma de la producció de les diferents empreses</a:t>
            </a:r>
          </a:p>
        </p:txBody>
      </p:sp>
      <p:sp>
        <p:nvSpPr>
          <p:cNvPr id="28689" name="Text Box 18"/>
          <p:cNvSpPr txBox="1">
            <a:spLocks noChangeArrowheads="1"/>
          </p:cNvSpPr>
          <p:nvPr/>
        </p:nvSpPr>
        <p:spPr bwMode="auto">
          <a:xfrm>
            <a:off x="179388" y="4941888"/>
            <a:ext cx="2087562" cy="806450"/>
          </a:xfrm>
          <a:prstGeom prst="rect">
            <a:avLst/>
          </a:prstGeom>
          <a:noFill/>
          <a:ln w="9525">
            <a:noFill/>
            <a:miter lim="800000"/>
            <a:headEnd/>
            <a:tailEnd/>
          </a:ln>
        </p:spPr>
        <p:txBody>
          <a:bodyPr>
            <a:spAutoFit/>
          </a:bodyPr>
          <a:lstStyle/>
          <a:p>
            <a:pPr algn="ctr">
              <a:lnSpc>
                <a:spcPct val="70000"/>
              </a:lnSpc>
              <a:spcBef>
                <a:spcPct val="50000"/>
              </a:spcBef>
            </a:pPr>
            <a:r>
              <a:rPr lang="es-ES" b="1"/>
              <a:t>Mesura de l’evolució del</a:t>
            </a:r>
          </a:p>
          <a:p>
            <a:pPr algn="ctr">
              <a:lnSpc>
                <a:spcPct val="70000"/>
              </a:lnSpc>
              <a:spcBef>
                <a:spcPct val="50000"/>
              </a:spcBef>
            </a:pPr>
            <a:r>
              <a:rPr lang="es-ES" b="1"/>
              <a:t>IPC</a:t>
            </a:r>
          </a:p>
        </p:txBody>
      </p:sp>
      <p:sp>
        <p:nvSpPr>
          <p:cNvPr id="28690" name="Text Box 19"/>
          <p:cNvSpPr txBox="1">
            <a:spLocks noChangeArrowheads="1"/>
          </p:cNvSpPr>
          <p:nvPr/>
        </p:nvSpPr>
        <p:spPr bwMode="auto">
          <a:xfrm>
            <a:off x="2195513" y="5084763"/>
            <a:ext cx="576262" cy="366712"/>
          </a:xfrm>
          <a:prstGeom prst="rect">
            <a:avLst/>
          </a:prstGeom>
          <a:noFill/>
          <a:ln w="9525">
            <a:noFill/>
            <a:miter lim="800000"/>
            <a:headEnd/>
            <a:tailEnd/>
          </a:ln>
        </p:spPr>
        <p:txBody>
          <a:bodyPr>
            <a:spAutoFit/>
          </a:bodyPr>
          <a:lstStyle/>
          <a:p>
            <a:pPr>
              <a:spcBef>
                <a:spcPct val="50000"/>
              </a:spcBef>
            </a:pPr>
            <a:r>
              <a:rPr lang="es-ES" b="1"/>
              <a: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1 Título"/>
          <p:cNvSpPr>
            <a:spLocks noGrp="1"/>
          </p:cNvSpPr>
          <p:nvPr>
            <p:ph type="title"/>
          </p:nvPr>
        </p:nvSpPr>
        <p:spPr/>
        <p:txBody>
          <a:bodyPr/>
          <a:lstStyle/>
          <a:p>
            <a:pPr algn="l" eaLnBrk="1" hangingPunct="1"/>
            <a:r>
              <a:rPr lang="ca-ES" sz="3200" b="1" smtClean="0"/>
              <a:t>Número de treballadors</a:t>
            </a:r>
            <a:endParaRPr lang="es-ES" sz="3200" smtClean="0"/>
          </a:p>
        </p:txBody>
      </p:sp>
      <p:pic>
        <p:nvPicPr>
          <p:cNvPr id="4" name="3 Imagen"/>
          <p:cNvPicPr/>
          <p:nvPr/>
        </p:nvPicPr>
        <p:blipFill>
          <a:blip r:embed="rId2"/>
          <a:srcRect l="13404" t="57048" r="7407" b="19604"/>
          <a:stretch>
            <a:fillRect/>
          </a:stretch>
        </p:blipFill>
        <p:spPr bwMode="auto">
          <a:xfrm>
            <a:off x="714375" y="2928938"/>
            <a:ext cx="6584950" cy="197643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65539" name="4 Rectángulo"/>
          <p:cNvSpPr>
            <a:spLocks noChangeArrowheads="1"/>
          </p:cNvSpPr>
          <p:nvPr/>
        </p:nvSpPr>
        <p:spPr bwMode="auto">
          <a:xfrm>
            <a:off x="714375" y="1500188"/>
            <a:ext cx="6143625" cy="708025"/>
          </a:xfrm>
          <a:prstGeom prst="rect">
            <a:avLst/>
          </a:prstGeom>
          <a:noFill/>
          <a:ln w="9525">
            <a:noFill/>
            <a:miter lim="800000"/>
            <a:headEnd/>
            <a:tailEnd/>
          </a:ln>
        </p:spPr>
        <p:txBody>
          <a:bodyPr>
            <a:spAutoFit/>
          </a:bodyPr>
          <a:lstStyle/>
          <a:p>
            <a:pPr algn="just"/>
            <a:r>
              <a:rPr lang="ca-ES" sz="2000"/>
              <a:t>Actualment el nombre de persones que treballen a la sanitat és més del 179.033 de persones . </a:t>
            </a:r>
            <a:endParaRPr lang="es-ES" sz="200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1 Título"/>
          <p:cNvSpPr>
            <a:spLocks noGrp="1"/>
          </p:cNvSpPr>
          <p:nvPr>
            <p:ph type="title"/>
          </p:nvPr>
        </p:nvSpPr>
        <p:spPr/>
        <p:txBody>
          <a:bodyPr/>
          <a:lstStyle/>
          <a:p>
            <a:pPr algn="l" eaLnBrk="1" hangingPunct="1"/>
            <a:r>
              <a:rPr lang="ca-ES" sz="3200" b="1" smtClean="0"/>
              <a:t>Número d’empreses</a:t>
            </a:r>
            <a:endParaRPr lang="es-ES" sz="3200" smtClean="0"/>
          </a:p>
        </p:txBody>
      </p:sp>
      <p:sp>
        <p:nvSpPr>
          <p:cNvPr id="66562" name="3 Rectángulo"/>
          <p:cNvSpPr>
            <a:spLocks noChangeArrowheads="1"/>
          </p:cNvSpPr>
          <p:nvPr/>
        </p:nvSpPr>
        <p:spPr bwMode="auto">
          <a:xfrm>
            <a:off x="571500" y="1500188"/>
            <a:ext cx="8072438" cy="646112"/>
          </a:xfrm>
          <a:prstGeom prst="rect">
            <a:avLst/>
          </a:prstGeom>
          <a:noFill/>
          <a:ln w="9525">
            <a:noFill/>
            <a:miter lim="800000"/>
            <a:headEnd/>
            <a:tailEnd/>
          </a:ln>
        </p:spPr>
        <p:txBody>
          <a:bodyPr>
            <a:spAutoFit/>
          </a:bodyPr>
          <a:lstStyle/>
          <a:p>
            <a:pPr algn="just"/>
            <a:r>
              <a:rPr lang="ca-ES"/>
              <a:t>A l’actualitat Catalunya compte amb 300 centres d’atenció primària (CAP),650 consultoris locals i 64 hospitals.</a:t>
            </a:r>
            <a:endParaRPr lang="es-ES"/>
          </a:p>
        </p:txBody>
      </p:sp>
      <p:pic>
        <p:nvPicPr>
          <p:cNvPr id="66563" name="4 Imagen"/>
          <p:cNvPicPr>
            <a:picLocks noChangeAspect="1" noChangeArrowheads="1"/>
          </p:cNvPicPr>
          <p:nvPr/>
        </p:nvPicPr>
        <p:blipFill>
          <a:blip r:embed="rId2"/>
          <a:srcRect l="14815" t="43613" r="13051" b="11674"/>
          <a:stretch>
            <a:fillRect/>
          </a:stretch>
        </p:blipFill>
        <p:spPr bwMode="auto">
          <a:xfrm>
            <a:off x="714375" y="2214563"/>
            <a:ext cx="4413250" cy="2190750"/>
          </a:xfrm>
          <a:prstGeom prst="rect">
            <a:avLst/>
          </a:prstGeom>
          <a:noFill/>
          <a:ln w="9525">
            <a:noFill/>
            <a:miter lim="800000"/>
            <a:headEnd/>
            <a:tailEnd/>
          </a:ln>
        </p:spPr>
      </p:pic>
      <p:pic>
        <p:nvPicPr>
          <p:cNvPr id="66564" name="5 Imagen"/>
          <p:cNvPicPr>
            <a:picLocks noChangeAspect="1" noChangeArrowheads="1"/>
          </p:cNvPicPr>
          <p:nvPr/>
        </p:nvPicPr>
        <p:blipFill>
          <a:blip r:embed="rId3"/>
          <a:srcRect l="16049" t="17181" r="6349" b="8369"/>
          <a:stretch>
            <a:fillRect/>
          </a:stretch>
        </p:blipFill>
        <p:spPr bwMode="auto">
          <a:xfrm>
            <a:off x="5072063" y="3357563"/>
            <a:ext cx="3673475"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1 Título"/>
          <p:cNvSpPr>
            <a:spLocks noGrp="1"/>
          </p:cNvSpPr>
          <p:nvPr>
            <p:ph type="title"/>
          </p:nvPr>
        </p:nvSpPr>
        <p:spPr/>
        <p:txBody>
          <a:bodyPr/>
          <a:lstStyle/>
          <a:p>
            <a:pPr algn="l" eaLnBrk="1" hangingPunct="1"/>
            <a:r>
              <a:rPr lang="ca-ES" sz="3200" b="1" smtClean="0"/>
              <a:t>Tamany</a:t>
            </a:r>
            <a:endParaRPr lang="es-ES" sz="3200" b="1" smtClean="0"/>
          </a:p>
        </p:txBody>
      </p:sp>
      <p:sp>
        <p:nvSpPr>
          <p:cNvPr id="67586" name="2 Marcador de contenido"/>
          <p:cNvSpPr>
            <a:spLocks noGrp="1"/>
          </p:cNvSpPr>
          <p:nvPr>
            <p:ph idx="1"/>
          </p:nvPr>
        </p:nvSpPr>
        <p:spPr/>
        <p:txBody>
          <a:bodyPr/>
          <a:lstStyle/>
          <a:p>
            <a:pPr algn="just" eaLnBrk="1" hangingPunct="1"/>
            <a:r>
              <a:rPr lang="ca-ES" sz="1800" smtClean="0"/>
              <a:t>El sector de la salut a Catalunya, públic i privat, va generar un valor afegit brut (VAB)</a:t>
            </a:r>
            <a:r>
              <a:rPr lang="es-ES" sz="1800" smtClean="0"/>
              <a:t> </a:t>
            </a:r>
            <a:r>
              <a:rPr lang="ca-ES" sz="1800" smtClean="0"/>
              <a:t>a cost dels factors de 8.196 milions d’euros corrents l’any 2006, la qual cosa representa el 17 % del VAB sanitari espanyol i el 5 % del VAB del conjunt de l’economia catalana. </a:t>
            </a:r>
            <a:endParaRPr lang="es-ES" sz="1800" smtClean="0"/>
          </a:p>
        </p:txBody>
      </p:sp>
      <p:pic>
        <p:nvPicPr>
          <p:cNvPr id="4" name="3 Imagen"/>
          <p:cNvPicPr/>
          <p:nvPr/>
        </p:nvPicPr>
        <p:blipFill>
          <a:blip r:embed="rId2"/>
          <a:srcRect l="14815" t="38326" r="39911" b="19383"/>
          <a:stretch>
            <a:fillRect/>
          </a:stretch>
        </p:blipFill>
        <p:spPr bwMode="auto">
          <a:xfrm>
            <a:off x="2071688" y="3071813"/>
            <a:ext cx="4643437" cy="3143250"/>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1 Título"/>
          <p:cNvSpPr>
            <a:spLocks noGrp="1"/>
          </p:cNvSpPr>
          <p:nvPr>
            <p:ph type="title"/>
          </p:nvPr>
        </p:nvSpPr>
        <p:spPr/>
        <p:txBody>
          <a:bodyPr/>
          <a:lstStyle/>
          <a:p>
            <a:pPr algn="l" eaLnBrk="1" hangingPunct="1"/>
            <a:r>
              <a:rPr lang="ca-ES" sz="3200" b="1" smtClean="0"/>
              <a:t>Despeses</a:t>
            </a:r>
            <a:endParaRPr lang="es-ES" sz="3200" b="1" smtClean="0"/>
          </a:p>
        </p:txBody>
      </p:sp>
      <p:pic>
        <p:nvPicPr>
          <p:cNvPr id="4" name="3 Imagen"/>
          <p:cNvPicPr/>
          <p:nvPr/>
        </p:nvPicPr>
        <p:blipFill>
          <a:blip r:embed="rId2"/>
          <a:srcRect/>
          <a:stretch>
            <a:fillRect/>
          </a:stretch>
        </p:blipFill>
        <p:spPr bwMode="auto">
          <a:xfrm>
            <a:off x="642938" y="1428750"/>
            <a:ext cx="6134100" cy="2847975"/>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650" name="Text Box 2"/>
          <p:cNvSpPr txBox="1">
            <a:spLocks noChangeArrowheads="1"/>
          </p:cNvSpPr>
          <p:nvPr/>
        </p:nvSpPr>
        <p:spPr bwMode="auto">
          <a:xfrm>
            <a:off x="3214688" y="4214813"/>
            <a:ext cx="5207000" cy="2419350"/>
          </a:xfrm>
          <a:prstGeom prst="rect">
            <a:avLst/>
          </a:prstGeom>
          <a:solidFill>
            <a:srgbClr val="FFFFFF"/>
          </a:solidFill>
          <a:ln w="9525">
            <a:solidFill>
              <a:srgbClr val="000000"/>
            </a:solidFill>
            <a:miter lim="800000"/>
            <a:headEnd/>
            <a:tailEnd/>
          </a:ln>
          <a:effectLst>
            <a:outerShdw dist="107763" dir="13500000" algn="ctr" rotWithShape="0">
              <a:srgbClr val="808080">
                <a:alpha val="50000"/>
              </a:srgbClr>
            </a:outerShdw>
          </a:effectLst>
        </p:spPr>
        <p:txBody>
          <a:bodyPr/>
          <a:lstStyle/>
          <a:p>
            <a:pPr>
              <a:defRPr/>
            </a:pPr>
            <a:r>
              <a:rPr lang="ca-ES" sz="1200" b="1" dirty="0">
                <a:latin typeface="Calibri" pitchFamily="34" charset="0"/>
              </a:rPr>
              <a:t>Despeses per capítols del gestor (EUR) Import sense consolidar</a:t>
            </a:r>
          </a:p>
          <a:p>
            <a:pPr>
              <a:defRPr/>
            </a:pPr>
            <a:endParaRPr lang="ca-ES" sz="1200" b="1" dirty="0">
              <a:latin typeface="Calibri" pitchFamily="34" charset="0"/>
            </a:endParaRPr>
          </a:p>
          <a:p>
            <a:pPr>
              <a:defRPr/>
            </a:pPr>
            <a:r>
              <a:rPr lang="ca-ES" sz="1200" dirty="0">
                <a:latin typeface="Calibri" pitchFamily="34" charset="0"/>
              </a:rPr>
              <a:t>1 Remuneracions del personal                         </a:t>
            </a:r>
            <a:r>
              <a:rPr lang="ca-ES" sz="1200" b="1" dirty="0">
                <a:latin typeface="Calibri" pitchFamily="34" charset="0"/>
              </a:rPr>
              <a:t>4.439.703,90</a:t>
            </a:r>
            <a:endParaRPr lang="ca-ES" sz="1200" dirty="0">
              <a:latin typeface="Arial" pitchFamily="34" charset="0"/>
            </a:endParaRPr>
          </a:p>
          <a:p>
            <a:pPr>
              <a:defRPr/>
            </a:pPr>
            <a:r>
              <a:rPr lang="ca-ES" sz="1200" dirty="0">
                <a:latin typeface="Calibri" pitchFamily="34" charset="0"/>
              </a:rPr>
              <a:t>2 Despeses corrents de béns i serveis            </a:t>
            </a:r>
            <a:r>
              <a:rPr lang="ca-ES" sz="1200" b="1" dirty="0">
                <a:latin typeface="Calibri" pitchFamily="34" charset="0"/>
              </a:rPr>
              <a:t>1.044.678,00</a:t>
            </a:r>
            <a:endParaRPr lang="ca-ES" sz="1200" dirty="0">
              <a:latin typeface="Arial" pitchFamily="34" charset="0"/>
            </a:endParaRPr>
          </a:p>
          <a:p>
            <a:pPr>
              <a:defRPr/>
            </a:pPr>
            <a:r>
              <a:rPr lang="ca-ES" sz="1200" dirty="0">
                <a:latin typeface="Calibri" pitchFamily="34" charset="0"/>
              </a:rPr>
              <a:t>3 Despeses financeres                                       </a:t>
            </a:r>
            <a:r>
              <a:rPr lang="ca-ES" sz="1200" b="1" dirty="0">
                <a:latin typeface="Calibri" pitchFamily="34" charset="0"/>
              </a:rPr>
              <a:t>697.102,86</a:t>
            </a:r>
            <a:endParaRPr lang="ca-ES" sz="1200" dirty="0">
              <a:latin typeface="Arial" pitchFamily="34" charset="0"/>
            </a:endParaRPr>
          </a:p>
          <a:p>
            <a:pPr>
              <a:defRPr/>
            </a:pPr>
            <a:r>
              <a:rPr lang="ca-ES" sz="1200" dirty="0">
                <a:latin typeface="Calibri" pitchFamily="34" charset="0"/>
              </a:rPr>
              <a:t>4 Transferències corrents                                 </a:t>
            </a:r>
            <a:r>
              <a:rPr lang="ca-ES" sz="1200" b="1" dirty="0">
                <a:latin typeface="Arial" pitchFamily="34" charset="0"/>
              </a:rPr>
              <a:t>0,00</a:t>
            </a:r>
            <a:endParaRPr lang="ca-ES" sz="1200" dirty="0">
              <a:latin typeface="Arial" pitchFamily="34" charset="0"/>
            </a:endParaRPr>
          </a:p>
          <a:p>
            <a:pPr>
              <a:defRPr/>
            </a:pPr>
            <a:r>
              <a:rPr lang="ca-ES" sz="1200" dirty="0">
                <a:latin typeface="Calibri" pitchFamily="34" charset="0"/>
              </a:rPr>
              <a:t>6 Inversions reals                                               </a:t>
            </a:r>
            <a:r>
              <a:rPr lang="ca-ES" sz="1200" b="1" dirty="0">
                <a:latin typeface="Calibri" pitchFamily="34" charset="0"/>
              </a:rPr>
              <a:t>1.337.415,03</a:t>
            </a:r>
          </a:p>
          <a:p>
            <a:pPr>
              <a:defRPr/>
            </a:pPr>
            <a:r>
              <a:rPr lang="ca-ES" sz="1200" dirty="0">
                <a:latin typeface="Calibri" pitchFamily="34" charset="0"/>
              </a:rPr>
              <a:t>7 Transferències de capital                              </a:t>
            </a:r>
            <a:r>
              <a:rPr lang="ca-ES" sz="1200" b="1" dirty="0">
                <a:latin typeface="Arial" pitchFamily="34" charset="0"/>
              </a:rPr>
              <a:t>0,00</a:t>
            </a:r>
            <a:endParaRPr lang="ca-ES" sz="1200" dirty="0">
              <a:latin typeface="Arial" pitchFamily="34" charset="0"/>
            </a:endParaRPr>
          </a:p>
          <a:p>
            <a:pPr>
              <a:defRPr/>
            </a:pPr>
            <a:r>
              <a:rPr lang="ca-ES" sz="1200" dirty="0">
                <a:latin typeface="Calibri" pitchFamily="34" charset="0"/>
              </a:rPr>
              <a:t>8 Variació d'actius financers                            </a:t>
            </a:r>
            <a:r>
              <a:rPr lang="ca-ES" sz="1200" b="1" dirty="0">
                <a:latin typeface="Calibri" pitchFamily="34" charset="0"/>
              </a:rPr>
              <a:t>15.000,00</a:t>
            </a:r>
            <a:endParaRPr lang="ca-ES" sz="1200" dirty="0">
              <a:latin typeface="Arial" pitchFamily="34" charset="0"/>
            </a:endParaRPr>
          </a:p>
          <a:p>
            <a:pPr>
              <a:defRPr/>
            </a:pPr>
            <a:r>
              <a:rPr lang="ca-ES" sz="1200" dirty="0">
                <a:latin typeface="Calibri" pitchFamily="34" charset="0"/>
              </a:rPr>
              <a:t>9 Variació de passius financers                       </a:t>
            </a:r>
            <a:r>
              <a:rPr lang="ca-ES" sz="1200" b="1" dirty="0">
                <a:latin typeface="Calibri" pitchFamily="34" charset="0"/>
              </a:rPr>
              <a:t>1.110.933,45</a:t>
            </a:r>
            <a:endParaRPr lang="ca-ES" sz="1200" dirty="0">
              <a:latin typeface="Arial" pitchFamily="34" charset="0"/>
            </a:endParaRPr>
          </a:p>
          <a:p>
            <a:pPr>
              <a:spcAft>
                <a:spcPts val="1000"/>
              </a:spcAft>
              <a:defRPr/>
            </a:pPr>
            <a:r>
              <a:rPr lang="ca-ES" sz="1400" b="1" dirty="0">
                <a:latin typeface="Calibri" pitchFamily="34" charset="0"/>
              </a:rPr>
              <a:t>Total despeses                                       </a:t>
            </a:r>
            <a:r>
              <a:rPr lang="es-ES" sz="1400" b="1" dirty="0">
                <a:latin typeface="Calibri" pitchFamily="34" charset="0"/>
              </a:rPr>
              <a:t>8.644.833,24</a:t>
            </a:r>
            <a:endParaRPr lang="es-ES" dirty="0">
              <a:latin typeface="Arial" pitchFamily="34" charset="0"/>
            </a:endParaRPr>
          </a:p>
        </p:txBody>
      </p:sp>
      <p:cxnSp>
        <p:nvCxnSpPr>
          <p:cNvPr id="8" name="7 Conector recto"/>
          <p:cNvCxnSpPr/>
          <p:nvPr/>
        </p:nvCxnSpPr>
        <p:spPr>
          <a:xfrm>
            <a:off x="5786438" y="6072188"/>
            <a:ext cx="1571625" cy="158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p:cNvSpPr>
          <p:nvPr>
            <p:ph type="title"/>
          </p:nvPr>
        </p:nvSpPr>
        <p:spPr/>
        <p:txBody>
          <a:bodyPr/>
          <a:lstStyle/>
          <a:p>
            <a:pPr eaLnBrk="1" hangingPunct="1"/>
            <a:r>
              <a:rPr lang="es-ES" sz="4000" b="1" smtClean="0"/>
              <a:t>DESPESA PRIVADA DE SALUT EN % PIB</a:t>
            </a:r>
          </a:p>
        </p:txBody>
      </p:sp>
      <p:sp>
        <p:nvSpPr>
          <p:cNvPr id="69634" name="Rectangle 3"/>
          <p:cNvSpPr>
            <a:spLocks noGrp="1"/>
          </p:cNvSpPr>
          <p:nvPr>
            <p:ph type="body" idx="1"/>
          </p:nvPr>
        </p:nvSpPr>
        <p:spPr/>
        <p:txBody>
          <a:bodyPr/>
          <a:lstStyle/>
          <a:p>
            <a:pPr eaLnBrk="1" hangingPunct="1"/>
            <a:endParaRPr lang="es-ES" smtClean="0"/>
          </a:p>
        </p:txBody>
      </p:sp>
      <p:pic>
        <p:nvPicPr>
          <p:cNvPr id="69635" name="Picture 4"/>
          <p:cNvPicPr>
            <a:picLocks noChangeAspect="1" noChangeArrowheads="1"/>
          </p:cNvPicPr>
          <p:nvPr/>
        </p:nvPicPr>
        <p:blipFill>
          <a:blip r:embed="rId2"/>
          <a:srcRect/>
          <a:stretch>
            <a:fillRect/>
          </a:stretch>
        </p:blipFill>
        <p:spPr bwMode="auto">
          <a:xfrm>
            <a:off x="1258888" y="1484313"/>
            <a:ext cx="6624637" cy="4727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p:cNvSpPr>
          <p:nvPr>
            <p:ph type="title"/>
          </p:nvPr>
        </p:nvSpPr>
        <p:spPr/>
        <p:txBody>
          <a:bodyPr/>
          <a:lstStyle/>
          <a:p>
            <a:pPr eaLnBrk="1" hangingPunct="1"/>
            <a:r>
              <a:rPr lang="es-ES" sz="4000" b="1" smtClean="0"/>
              <a:t>DESPESA PÚBLICA DE SALUT EN % PIB</a:t>
            </a:r>
          </a:p>
        </p:txBody>
      </p:sp>
      <p:pic>
        <p:nvPicPr>
          <p:cNvPr id="70658" name="Picture 4"/>
          <p:cNvPicPr>
            <a:picLocks noGrp="1" noChangeAspect="1" noChangeArrowheads="1"/>
          </p:cNvPicPr>
          <p:nvPr>
            <p:ph type="body" idx="1"/>
          </p:nvPr>
        </p:nvPicPr>
        <p:blipFill>
          <a:blip r:embed="rId2"/>
          <a:srcRect/>
          <a:stretch>
            <a:fillRect/>
          </a:stretch>
        </p:blipFill>
        <p:spPr>
          <a:xfrm>
            <a:off x="1403350" y="1484313"/>
            <a:ext cx="6192838" cy="4508500"/>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600" b="1" dirty="0" smtClean="0"/>
              <a:t/>
            </a:r>
            <a:br>
              <a:rPr lang="ca-ES" sz="3600" b="1" dirty="0" smtClean="0"/>
            </a:br>
            <a:r>
              <a:rPr lang="ca-ES" sz="3600" b="1" dirty="0" smtClean="0"/>
              <a:t>Situació </a:t>
            </a:r>
            <a:r>
              <a:rPr lang="ca-ES" sz="3600" b="1" dirty="0"/>
              <a:t>present</a:t>
            </a:r>
            <a:r>
              <a:rPr lang="es-ES" sz="3600" b="1" dirty="0"/>
              <a:t/>
            </a:r>
            <a:br>
              <a:rPr lang="es-ES" sz="3600" b="1" dirty="0"/>
            </a:br>
            <a:r>
              <a:rPr lang="ca-ES" sz="3600" b="1" dirty="0" smtClean="0"/>
              <a:t>‍Breu </a:t>
            </a:r>
            <a:r>
              <a:rPr lang="ca-ES" sz="3600" b="1" dirty="0"/>
              <a:t>introducció</a:t>
            </a:r>
            <a:r>
              <a:rPr lang="es-ES" b="1" dirty="0"/>
              <a:t/>
            </a:r>
            <a:br>
              <a:rPr lang="es-ES" b="1" dirty="0"/>
            </a:br>
            <a:endParaRPr lang="es-ES" dirty="0"/>
          </a:p>
        </p:txBody>
      </p:sp>
      <p:sp>
        <p:nvSpPr>
          <p:cNvPr id="71682" name="Text Box 4"/>
          <p:cNvSpPr txBox="1">
            <a:spLocks noChangeArrowheads="1"/>
          </p:cNvSpPr>
          <p:nvPr/>
        </p:nvSpPr>
        <p:spPr bwMode="auto">
          <a:xfrm>
            <a:off x="323850" y="1628775"/>
            <a:ext cx="1871663" cy="820738"/>
          </a:xfrm>
          <a:prstGeom prst="rect">
            <a:avLst/>
          </a:prstGeom>
          <a:noFill/>
          <a:ln w="9525">
            <a:noFill/>
            <a:miter lim="800000"/>
            <a:headEnd/>
            <a:tailEnd/>
          </a:ln>
        </p:spPr>
        <p:txBody>
          <a:bodyPr>
            <a:spAutoFit/>
          </a:bodyPr>
          <a:lstStyle/>
          <a:p>
            <a:pPr algn="ctr">
              <a:lnSpc>
                <a:spcPct val="55000"/>
              </a:lnSpc>
              <a:spcBef>
                <a:spcPct val="50000"/>
              </a:spcBef>
            </a:pPr>
            <a:r>
              <a:rPr lang="es-ES" b="1">
                <a:solidFill>
                  <a:schemeClr val="hlink"/>
                </a:solidFill>
                <a:latin typeface="Calibri" pitchFamily="34" charset="0"/>
              </a:rPr>
              <a:t>CATALUNYA</a:t>
            </a:r>
          </a:p>
          <a:p>
            <a:pPr algn="ctr">
              <a:lnSpc>
                <a:spcPct val="55000"/>
              </a:lnSpc>
              <a:spcBef>
                <a:spcPct val="50000"/>
              </a:spcBef>
            </a:pPr>
            <a:r>
              <a:rPr lang="es-ES" b="1">
                <a:latin typeface="Calibri" pitchFamily="34" charset="0"/>
              </a:rPr>
              <a:t>I </a:t>
            </a:r>
          </a:p>
          <a:p>
            <a:pPr algn="ctr">
              <a:lnSpc>
                <a:spcPct val="55000"/>
              </a:lnSpc>
              <a:spcBef>
                <a:spcPct val="50000"/>
              </a:spcBef>
            </a:pPr>
            <a:r>
              <a:rPr lang="es-ES" b="1">
                <a:solidFill>
                  <a:schemeClr val="hlink"/>
                </a:solidFill>
                <a:latin typeface="Calibri" pitchFamily="34" charset="0"/>
              </a:rPr>
              <a:t>ESPANYA</a:t>
            </a:r>
          </a:p>
        </p:txBody>
      </p:sp>
      <p:sp>
        <p:nvSpPr>
          <p:cNvPr id="71683" name="Line 5"/>
          <p:cNvSpPr>
            <a:spLocks noChangeShapeType="1"/>
          </p:cNvSpPr>
          <p:nvPr/>
        </p:nvSpPr>
        <p:spPr bwMode="auto">
          <a:xfrm>
            <a:off x="2051050" y="1989138"/>
            <a:ext cx="936625" cy="0"/>
          </a:xfrm>
          <a:prstGeom prst="line">
            <a:avLst/>
          </a:prstGeom>
          <a:noFill/>
          <a:ln w="28575">
            <a:solidFill>
              <a:schemeClr val="tx1"/>
            </a:solidFill>
            <a:round/>
            <a:headEnd/>
            <a:tailEnd type="triangle" w="med" len="med"/>
          </a:ln>
        </p:spPr>
        <p:txBody>
          <a:bodyPr/>
          <a:lstStyle/>
          <a:p>
            <a:endParaRPr lang="es-ES"/>
          </a:p>
        </p:txBody>
      </p:sp>
      <p:sp>
        <p:nvSpPr>
          <p:cNvPr id="71684" name="Text Box 6"/>
          <p:cNvSpPr txBox="1">
            <a:spLocks noChangeArrowheads="1"/>
          </p:cNvSpPr>
          <p:nvPr/>
        </p:nvSpPr>
        <p:spPr bwMode="auto">
          <a:xfrm>
            <a:off x="3132138" y="1844675"/>
            <a:ext cx="1368425" cy="457200"/>
          </a:xfrm>
          <a:prstGeom prst="rect">
            <a:avLst/>
          </a:prstGeom>
          <a:noFill/>
          <a:ln w="9525">
            <a:noFill/>
            <a:miter lim="800000"/>
            <a:headEnd/>
            <a:tailEnd/>
          </a:ln>
        </p:spPr>
        <p:txBody>
          <a:bodyPr>
            <a:spAutoFit/>
          </a:bodyPr>
          <a:lstStyle/>
          <a:p>
            <a:pPr>
              <a:spcBef>
                <a:spcPct val="50000"/>
              </a:spcBef>
            </a:pPr>
            <a:r>
              <a:rPr lang="es-ES" sz="2400" b="1">
                <a:solidFill>
                  <a:schemeClr val="tx2"/>
                </a:solidFill>
                <a:latin typeface="Calibri" pitchFamily="34" charset="0"/>
              </a:rPr>
              <a:t>CRÈDITS</a:t>
            </a:r>
          </a:p>
        </p:txBody>
      </p:sp>
      <p:sp>
        <p:nvSpPr>
          <p:cNvPr id="71685" name="Line 7"/>
          <p:cNvSpPr>
            <a:spLocks noChangeShapeType="1"/>
          </p:cNvSpPr>
          <p:nvPr/>
        </p:nvSpPr>
        <p:spPr bwMode="auto">
          <a:xfrm>
            <a:off x="4356100" y="1989138"/>
            <a:ext cx="647700" cy="0"/>
          </a:xfrm>
          <a:prstGeom prst="line">
            <a:avLst/>
          </a:prstGeom>
          <a:noFill/>
          <a:ln w="28575">
            <a:solidFill>
              <a:schemeClr val="tx1"/>
            </a:solidFill>
            <a:round/>
            <a:headEnd/>
            <a:tailEnd type="triangle" w="med" len="med"/>
          </a:ln>
        </p:spPr>
        <p:txBody>
          <a:bodyPr/>
          <a:lstStyle/>
          <a:p>
            <a:endParaRPr lang="es-ES"/>
          </a:p>
        </p:txBody>
      </p:sp>
      <p:sp>
        <p:nvSpPr>
          <p:cNvPr id="71686" name="Text Box 8"/>
          <p:cNvSpPr txBox="1">
            <a:spLocks noChangeArrowheads="1"/>
          </p:cNvSpPr>
          <p:nvPr/>
        </p:nvSpPr>
        <p:spPr bwMode="auto">
          <a:xfrm>
            <a:off x="5148263" y="1844675"/>
            <a:ext cx="1223962" cy="366713"/>
          </a:xfrm>
          <a:prstGeom prst="rect">
            <a:avLst/>
          </a:prstGeom>
          <a:noFill/>
          <a:ln w="9525">
            <a:noFill/>
            <a:miter lim="800000"/>
            <a:headEnd/>
            <a:tailEnd/>
          </a:ln>
        </p:spPr>
        <p:txBody>
          <a:bodyPr>
            <a:spAutoFit/>
          </a:bodyPr>
          <a:lstStyle/>
          <a:p>
            <a:pPr>
              <a:spcBef>
                <a:spcPct val="50000"/>
              </a:spcBef>
            </a:pPr>
            <a:r>
              <a:rPr lang="es-ES" b="1">
                <a:solidFill>
                  <a:srgbClr val="0066CC"/>
                </a:solidFill>
                <a:latin typeface="Calibri" pitchFamily="34" charset="0"/>
              </a:rPr>
              <a:t>LÍMITS</a:t>
            </a:r>
          </a:p>
        </p:txBody>
      </p:sp>
      <p:sp>
        <p:nvSpPr>
          <p:cNvPr id="71687" name="Text Box 10"/>
          <p:cNvSpPr txBox="1">
            <a:spLocks noChangeArrowheads="1"/>
          </p:cNvSpPr>
          <p:nvPr/>
        </p:nvSpPr>
        <p:spPr bwMode="auto">
          <a:xfrm>
            <a:off x="3059113" y="2708275"/>
            <a:ext cx="2089150" cy="519113"/>
          </a:xfrm>
          <a:prstGeom prst="rect">
            <a:avLst/>
          </a:prstGeom>
          <a:noFill/>
          <a:ln w="9525">
            <a:noFill/>
            <a:miter lim="800000"/>
            <a:headEnd/>
            <a:tailEnd/>
          </a:ln>
        </p:spPr>
        <p:txBody>
          <a:bodyPr>
            <a:spAutoFit/>
          </a:bodyPr>
          <a:lstStyle/>
          <a:p>
            <a:pPr>
              <a:spcBef>
                <a:spcPct val="50000"/>
              </a:spcBef>
            </a:pPr>
            <a:r>
              <a:rPr lang="es-ES" sz="2800" b="1">
                <a:solidFill>
                  <a:srgbClr val="FF0000"/>
                </a:solidFill>
                <a:latin typeface="Calibri" pitchFamily="34" charset="0"/>
              </a:rPr>
              <a:t>SOBREPÀS</a:t>
            </a:r>
          </a:p>
        </p:txBody>
      </p:sp>
      <p:sp>
        <p:nvSpPr>
          <p:cNvPr id="71688" name="Oval 11"/>
          <p:cNvSpPr>
            <a:spLocks noChangeArrowheads="1"/>
          </p:cNvSpPr>
          <p:nvPr/>
        </p:nvSpPr>
        <p:spPr bwMode="auto">
          <a:xfrm>
            <a:off x="2843213" y="2565400"/>
            <a:ext cx="2232025" cy="863600"/>
          </a:xfrm>
          <a:prstGeom prst="ellipse">
            <a:avLst/>
          </a:prstGeom>
          <a:noFill/>
          <a:ln w="38100">
            <a:solidFill>
              <a:schemeClr val="tx1"/>
            </a:solidFill>
            <a:round/>
            <a:headEnd/>
            <a:tailEnd/>
          </a:ln>
        </p:spPr>
        <p:txBody>
          <a:bodyPr wrap="none" anchor="ctr"/>
          <a:lstStyle/>
          <a:p>
            <a:endParaRPr lang="es-ES"/>
          </a:p>
        </p:txBody>
      </p:sp>
      <p:sp>
        <p:nvSpPr>
          <p:cNvPr id="71689" name="Line 12"/>
          <p:cNvSpPr>
            <a:spLocks noChangeShapeType="1"/>
          </p:cNvSpPr>
          <p:nvPr/>
        </p:nvSpPr>
        <p:spPr bwMode="auto">
          <a:xfrm>
            <a:off x="3924300" y="3429000"/>
            <a:ext cx="0" cy="1225550"/>
          </a:xfrm>
          <a:prstGeom prst="line">
            <a:avLst/>
          </a:prstGeom>
          <a:noFill/>
          <a:ln w="28575">
            <a:solidFill>
              <a:schemeClr val="tx1"/>
            </a:solidFill>
            <a:round/>
            <a:headEnd/>
            <a:tailEnd type="triangle" w="med" len="med"/>
          </a:ln>
        </p:spPr>
        <p:txBody>
          <a:bodyPr/>
          <a:lstStyle/>
          <a:p>
            <a:endParaRPr lang="es-ES"/>
          </a:p>
        </p:txBody>
      </p:sp>
      <p:sp>
        <p:nvSpPr>
          <p:cNvPr id="71690" name="Text Box 13"/>
          <p:cNvSpPr txBox="1">
            <a:spLocks noChangeArrowheads="1"/>
          </p:cNvSpPr>
          <p:nvPr/>
        </p:nvSpPr>
        <p:spPr bwMode="auto">
          <a:xfrm>
            <a:off x="2771775" y="4581525"/>
            <a:ext cx="2376488" cy="884238"/>
          </a:xfrm>
          <a:prstGeom prst="rect">
            <a:avLst/>
          </a:prstGeom>
          <a:noFill/>
          <a:ln w="9525">
            <a:noFill/>
            <a:miter lim="800000"/>
            <a:headEnd/>
            <a:tailEnd/>
          </a:ln>
        </p:spPr>
        <p:txBody>
          <a:bodyPr>
            <a:spAutoFit/>
          </a:bodyPr>
          <a:lstStyle/>
          <a:p>
            <a:pPr algn="ctr">
              <a:spcBef>
                <a:spcPct val="50000"/>
              </a:spcBef>
            </a:pPr>
            <a:r>
              <a:rPr lang="es-ES" sz="3200" b="1">
                <a:latin typeface="Calibri" pitchFamily="34" charset="0"/>
              </a:rPr>
              <a:t>+</a:t>
            </a:r>
            <a:r>
              <a:rPr lang="es-ES" sz="2000" b="1">
                <a:latin typeface="Calibri" pitchFamily="34" charset="0"/>
              </a:rPr>
              <a:t> INTERESSOS DEL DEUTE</a:t>
            </a:r>
          </a:p>
        </p:txBody>
      </p:sp>
      <p:sp>
        <p:nvSpPr>
          <p:cNvPr id="71691" name="Line 14"/>
          <p:cNvSpPr>
            <a:spLocks noChangeShapeType="1"/>
          </p:cNvSpPr>
          <p:nvPr/>
        </p:nvSpPr>
        <p:spPr bwMode="auto">
          <a:xfrm flipH="1">
            <a:off x="1835150" y="3357563"/>
            <a:ext cx="1584325" cy="1295400"/>
          </a:xfrm>
          <a:prstGeom prst="line">
            <a:avLst/>
          </a:prstGeom>
          <a:noFill/>
          <a:ln w="28575">
            <a:solidFill>
              <a:schemeClr val="tx1"/>
            </a:solidFill>
            <a:round/>
            <a:headEnd/>
            <a:tailEnd type="triangle" w="med" len="med"/>
          </a:ln>
        </p:spPr>
        <p:txBody>
          <a:bodyPr/>
          <a:lstStyle/>
          <a:p>
            <a:endParaRPr lang="es-ES"/>
          </a:p>
        </p:txBody>
      </p:sp>
      <p:sp>
        <p:nvSpPr>
          <p:cNvPr id="71692" name="Text Box 16"/>
          <p:cNvSpPr txBox="1">
            <a:spLocks noChangeArrowheads="1"/>
          </p:cNvSpPr>
          <p:nvPr/>
        </p:nvSpPr>
        <p:spPr bwMode="auto">
          <a:xfrm>
            <a:off x="3995738" y="4508500"/>
            <a:ext cx="1512887" cy="366713"/>
          </a:xfrm>
          <a:prstGeom prst="rect">
            <a:avLst/>
          </a:prstGeom>
          <a:noFill/>
          <a:ln w="9525">
            <a:noFill/>
            <a:miter lim="800000"/>
            <a:headEnd/>
            <a:tailEnd/>
          </a:ln>
        </p:spPr>
        <p:txBody>
          <a:bodyPr>
            <a:spAutoFit/>
          </a:bodyPr>
          <a:lstStyle/>
          <a:p>
            <a:pPr>
              <a:spcBef>
                <a:spcPct val="50000"/>
              </a:spcBef>
            </a:pPr>
            <a:endParaRPr lang="es-ES"/>
          </a:p>
        </p:txBody>
      </p:sp>
      <p:sp>
        <p:nvSpPr>
          <p:cNvPr id="71693" name="Text Box 17"/>
          <p:cNvSpPr txBox="1">
            <a:spLocks noChangeArrowheads="1"/>
          </p:cNvSpPr>
          <p:nvPr/>
        </p:nvSpPr>
        <p:spPr bwMode="auto">
          <a:xfrm>
            <a:off x="971550" y="4724400"/>
            <a:ext cx="1800225"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MANCA DE RECURSOS</a:t>
            </a:r>
          </a:p>
        </p:txBody>
      </p:sp>
      <p:sp>
        <p:nvSpPr>
          <p:cNvPr id="71694" name="AutoShape 18"/>
          <p:cNvSpPr>
            <a:spLocks noChangeArrowheads="1"/>
          </p:cNvSpPr>
          <p:nvPr/>
        </p:nvSpPr>
        <p:spPr bwMode="auto">
          <a:xfrm rot="1857530">
            <a:off x="5219700" y="2420938"/>
            <a:ext cx="792163" cy="1079500"/>
          </a:xfrm>
          <a:prstGeom prst="curvedLeftArrow">
            <a:avLst>
              <a:gd name="adj1" fmla="val 27254"/>
              <a:gd name="adj2" fmla="val 54509"/>
              <a:gd name="adj3" fmla="val 33333"/>
            </a:avLst>
          </a:prstGeom>
          <a:solidFill>
            <a:schemeClr val="tx1"/>
          </a:solidFill>
          <a:ln w="9525">
            <a:solidFill>
              <a:schemeClr val="tx1"/>
            </a:solidFill>
            <a:miter lim="800000"/>
            <a:headEnd/>
            <a:tailEnd/>
          </a:ln>
        </p:spPr>
        <p:txBody>
          <a:bodyPr wrap="none" anchor="ctr"/>
          <a:lstStyle/>
          <a:p>
            <a:endParaRPr lang="es-ES"/>
          </a:p>
        </p:txBody>
      </p:sp>
      <p:sp>
        <p:nvSpPr>
          <p:cNvPr id="71695" name="Line 19"/>
          <p:cNvSpPr>
            <a:spLocks noChangeShapeType="1"/>
          </p:cNvSpPr>
          <p:nvPr/>
        </p:nvSpPr>
        <p:spPr bwMode="auto">
          <a:xfrm>
            <a:off x="4572000" y="3357563"/>
            <a:ext cx="1295400" cy="1295400"/>
          </a:xfrm>
          <a:prstGeom prst="line">
            <a:avLst/>
          </a:prstGeom>
          <a:noFill/>
          <a:ln w="28575">
            <a:solidFill>
              <a:schemeClr val="tx1"/>
            </a:solidFill>
            <a:round/>
            <a:headEnd/>
            <a:tailEnd type="triangle" w="med" len="med"/>
          </a:ln>
        </p:spPr>
        <p:txBody>
          <a:bodyPr/>
          <a:lstStyle/>
          <a:p>
            <a:endParaRPr lang="es-ES"/>
          </a:p>
        </p:txBody>
      </p:sp>
      <p:sp>
        <p:nvSpPr>
          <p:cNvPr id="71696" name="Text Box 20"/>
          <p:cNvSpPr txBox="1">
            <a:spLocks noChangeArrowheads="1"/>
          </p:cNvSpPr>
          <p:nvPr/>
        </p:nvSpPr>
        <p:spPr bwMode="auto">
          <a:xfrm>
            <a:off x="5435600" y="4652963"/>
            <a:ext cx="1584325" cy="915987"/>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REDUCCIÓ DELS INGRESSOS</a:t>
            </a:r>
          </a:p>
        </p:txBody>
      </p:sp>
      <p:sp>
        <p:nvSpPr>
          <p:cNvPr id="71697" name="Line 22"/>
          <p:cNvSpPr>
            <a:spLocks noChangeShapeType="1"/>
          </p:cNvSpPr>
          <p:nvPr/>
        </p:nvSpPr>
        <p:spPr bwMode="auto">
          <a:xfrm flipV="1">
            <a:off x="6804025" y="4581525"/>
            <a:ext cx="504825" cy="431800"/>
          </a:xfrm>
          <a:prstGeom prst="line">
            <a:avLst/>
          </a:prstGeom>
          <a:noFill/>
          <a:ln w="9525">
            <a:solidFill>
              <a:schemeClr val="tx1"/>
            </a:solidFill>
            <a:round/>
            <a:headEnd/>
            <a:tailEnd type="triangle" w="med" len="med"/>
          </a:ln>
        </p:spPr>
        <p:txBody>
          <a:bodyPr/>
          <a:lstStyle/>
          <a:p>
            <a:endParaRPr lang="es-ES"/>
          </a:p>
        </p:txBody>
      </p:sp>
      <p:sp>
        <p:nvSpPr>
          <p:cNvPr id="71698" name="Line 23"/>
          <p:cNvSpPr>
            <a:spLocks noChangeShapeType="1"/>
          </p:cNvSpPr>
          <p:nvPr/>
        </p:nvSpPr>
        <p:spPr bwMode="auto">
          <a:xfrm>
            <a:off x="6804025" y="5157788"/>
            <a:ext cx="504825" cy="287337"/>
          </a:xfrm>
          <a:prstGeom prst="line">
            <a:avLst/>
          </a:prstGeom>
          <a:noFill/>
          <a:ln w="9525">
            <a:solidFill>
              <a:schemeClr val="tx1"/>
            </a:solidFill>
            <a:round/>
            <a:headEnd/>
            <a:tailEnd type="triangle" w="med" len="med"/>
          </a:ln>
        </p:spPr>
        <p:txBody>
          <a:bodyPr/>
          <a:lstStyle/>
          <a:p>
            <a:endParaRPr lang="es-ES"/>
          </a:p>
        </p:txBody>
      </p:sp>
      <p:sp>
        <p:nvSpPr>
          <p:cNvPr id="71699" name="Text Box 25"/>
          <p:cNvSpPr txBox="1">
            <a:spLocks noChangeArrowheads="1"/>
          </p:cNvSpPr>
          <p:nvPr/>
        </p:nvSpPr>
        <p:spPr bwMode="auto">
          <a:xfrm>
            <a:off x="7308850" y="5300663"/>
            <a:ext cx="1439863" cy="336550"/>
          </a:xfrm>
          <a:prstGeom prst="rect">
            <a:avLst/>
          </a:prstGeom>
          <a:noFill/>
          <a:ln w="9525">
            <a:noFill/>
            <a:miter lim="800000"/>
            <a:headEnd/>
            <a:tailEnd/>
          </a:ln>
        </p:spPr>
        <p:txBody>
          <a:bodyPr>
            <a:spAutoFit/>
          </a:bodyPr>
          <a:lstStyle/>
          <a:p>
            <a:pPr>
              <a:spcBef>
                <a:spcPct val="50000"/>
              </a:spcBef>
            </a:pPr>
            <a:r>
              <a:rPr lang="es-ES" sz="1600" b="1"/>
              <a:t>TARIFES</a:t>
            </a:r>
          </a:p>
        </p:txBody>
      </p:sp>
      <p:sp>
        <p:nvSpPr>
          <p:cNvPr id="71700" name="Text Box 26"/>
          <p:cNvSpPr txBox="1">
            <a:spLocks noChangeArrowheads="1"/>
          </p:cNvSpPr>
          <p:nvPr/>
        </p:nvSpPr>
        <p:spPr bwMode="auto">
          <a:xfrm>
            <a:off x="7380288" y="4365625"/>
            <a:ext cx="1223962" cy="336550"/>
          </a:xfrm>
          <a:prstGeom prst="rect">
            <a:avLst/>
          </a:prstGeom>
          <a:noFill/>
          <a:ln w="9525">
            <a:noFill/>
            <a:miter lim="800000"/>
            <a:headEnd/>
            <a:tailEnd/>
          </a:ln>
        </p:spPr>
        <p:txBody>
          <a:bodyPr>
            <a:spAutoFit/>
          </a:bodyPr>
          <a:lstStyle/>
          <a:p>
            <a:pPr>
              <a:spcBef>
                <a:spcPct val="50000"/>
              </a:spcBef>
            </a:pPr>
            <a:r>
              <a:rPr lang="es-ES" sz="1600" b="1">
                <a:latin typeface="Calibri" pitchFamily="34" charset="0"/>
              </a:rPr>
              <a:t>ACTIVITAT</a:t>
            </a:r>
          </a:p>
        </p:txBody>
      </p:sp>
      <p:sp>
        <p:nvSpPr>
          <p:cNvPr id="71701" name="AutoShape 27"/>
          <p:cNvSpPr>
            <a:spLocks noChangeArrowheads="1"/>
          </p:cNvSpPr>
          <p:nvPr/>
        </p:nvSpPr>
        <p:spPr bwMode="auto">
          <a:xfrm>
            <a:off x="3708400" y="5516563"/>
            <a:ext cx="358775" cy="504825"/>
          </a:xfrm>
          <a:prstGeom prst="downArrow">
            <a:avLst>
              <a:gd name="adj1" fmla="val 50000"/>
              <a:gd name="adj2" fmla="val 35177"/>
            </a:avLst>
          </a:prstGeom>
          <a:solidFill>
            <a:schemeClr val="tx1"/>
          </a:solidFill>
          <a:ln w="9525">
            <a:solidFill>
              <a:schemeClr val="tx1"/>
            </a:solidFill>
            <a:miter lim="800000"/>
            <a:headEnd/>
            <a:tailEnd/>
          </a:ln>
        </p:spPr>
        <p:txBody>
          <a:bodyPr wrap="none" anchor="ctr"/>
          <a:lstStyle/>
          <a:p>
            <a:endParaRPr lang="es-ES"/>
          </a:p>
        </p:txBody>
      </p:sp>
      <p:sp>
        <p:nvSpPr>
          <p:cNvPr id="71702" name="Text Box 29"/>
          <p:cNvSpPr txBox="1">
            <a:spLocks noChangeArrowheads="1"/>
          </p:cNvSpPr>
          <p:nvPr/>
        </p:nvSpPr>
        <p:spPr bwMode="auto">
          <a:xfrm>
            <a:off x="2195513" y="6165850"/>
            <a:ext cx="3455987" cy="457200"/>
          </a:xfrm>
          <a:prstGeom prst="rect">
            <a:avLst/>
          </a:prstGeom>
          <a:noFill/>
          <a:ln w="9525">
            <a:noFill/>
            <a:miter lim="800000"/>
            <a:headEnd/>
            <a:tailEnd/>
          </a:ln>
        </p:spPr>
        <p:txBody>
          <a:bodyPr>
            <a:spAutoFit/>
          </a:bodyPr>
          <a:lstStyle/>
          <a:p>
            <a:pPr algn="ctr">
              <a:spcBef>
                <a:spcPct val="50000"/>
              </a:spcBef>
            </a:pPr>
            <a:r>
              <a:rPr lang="es-ES" sz="2400" b="1">
                <a:latin typeface="Calibri" pitchFamily="34" charset="0"/>
              </a:rPr>
              <a:t>MESURES IMMEDIATES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p:txBody>
          <a:bodyPr/>
          <a:lstStyle/>
          <a:p>
            <a:pPr eaLnBrk="1" hangingPunct="1"/>
            <a:r>
              <a:rPr lang="es-ES" b="1" smtClean="0"/>
              <a:t>ORIGEN DEL DÈFICIT</a:t>
            </a:r>
          </a:p>
        </p:txBody>
      </p:sp>
      <p:sp>
        <p:nvSpPr>
          <p:cNvPr id="72706" name="Rectangle 3"/>
          <p:cNvSpPr>
            <a:spLocks noGrp="1"/>
          </p:cNvSpPr>
          <p:nvPr>
            <p:ph type="body" idx="1"/>
          </p:nvPr>
        </p:nvSpPr>
        <p:spPr>
          <a:xfrm>
            <a:off x="457200" y="1412875"/>
            <a:ext cx="6130925" cy="4713288"/>
          </a:xfrm>
        </p:spPr>
        <p:txBody>
          <a:bodyPr/>
          <a:lstStyle/>
          <a:p>
            <a:pPr eaLnBrk="1" hangingPunct="1"/>
            <a:r>
              <a:rPr lang="ca-ES" sz="2400" i="1" smtClean="0"/>
              <a:t>Segons el govern català</a:t>
            </a:r>
            <a:r>
              <a:rPr lang="ca-ES" sz="2400" smtClean="0"/>
              <a:t> </a:t>
            </a:r>
          </a:p>
          <a:p>
            <a:pPr eaLnBrk="1" hangingPunct="1"/>
            <a:endParaRPr lang="ca-ES" sz="2400" smtClean="0"/>
          </a:p>
          <a:p>
            <a:pPr eaLnBrk="1" hangingPunct="1"/>
            <a:endParaRPr lang="ca-ES" smtClean="0"/>
          </a:p>
          <a:p>
            <a:pPr eaLnBrk="1" hangingPunct="1"/>
            <a:endParaRPr lang="ca-ES" smtClean="0"/>
          </a:p>
          <a:p>
            <a:pPr eaLnBrk="1" hangingPunct="1"/>
            <a:endParaRPr lang="ca-ES" smtClean="0"/>
          </a:p>
          <a:p>
            <a:pPr eaLnBrk="1" hangingPunct="1"/>
            <a:r>
              <a:rPr lang="ca-ES" sz="2400" i="1" smtClean="0"/>
              <a:t>Segons els polítics</a:t>
            </a:r>
            <a:endParaRPr lang="es-ES" sz="2400" i="1" smtClean="0"/>
          </a:p>
        </p:txBody>
      </p:sp>
      <p:sp>
        <p:nvSpPr>
          <p:cNvPr id="72707" name="Line 4"/>
          <p:cNvSpPr>
            <a:spLocks noChangeShapeType="1"/>
          </p:cNvSpPr>
          <p:nvPr/>
        </p:nvSpPr>
        <p:spPr bwMode="auto">
          <a:xfrm>
            <a:off x="2195513" y="1989138"/>
            <a:ext cx="0" cy="576262"/>
          </a:xfrm>
          <a:prstGeom prst="line">
            <a:avLst/>
          </a:prstGeom>
          <a:noFill/>
          <a:ln w="28575">
            <a:solidFill>
              <a:schemeClr val="tx1"/>
            </a:solidFill>
            <a:round/>
            <a:headEnd/>
            <a:tailEnd/>
          </a:ln>
        </p:spPr>
        <p:txBody>
          <a:bodyPr/>
          <a:lstStyle/>
          <a:p>
            <a:endParaRPr lang="es-ES"/>
          </a:p>
        </p:txBody>
      </p:sp>
      <p:sp>
        <p:nvSpPr>
          <p:cNvPr id="72708" name="Line 5"/>
          <p:cNvSpPr>
            <a:spLocks noChangeShapeType="1"/>
          </p:cNvSpPr>
          <p:nvPr/>
        </p:nvSpPr>
        <p:spPr bwMode="auto">
          <a:xfrm>
            <a:off x="2195513" y="2565400"/>
            <a:ext cx="720725" cy="0"/>
          </a:xfrm>
          <a:prstGeom prst="line">
            <a:avLst/>
          </a:prstGeom>
          <a:noFill/>
          <a:ln w="28575">
            <a:solidFill>
              <a:schemeClr val="tx1"/>
            </a:solidFill>
            <a:round/>
            <a:headEnd/>
            <a:tailEnd type="triangle" w="med" len="med"/>
          </a:ln>
        </p:spPr>
        <p:txBody>
          <a:bodyPr/>
          <a:lstStyle/>
          <a:p>
            <a:endParaRPr lang="es-ES"/>
          </a:p>
        </p:txBody>
      </p:sp>
      <p:sp>
        <p:nvSpPr>
          <p:cNvPr id="72709" name="Text Box 6"/>
          <p:cNvSpPr txBox="1">
            <a:spLocks noChangeArrowheads="1"/>
          </p:cNvSpPr>
          <p:nvPr/>
        </p:nvSpPr>
        <p:spPr bwMode="auto">
          <a:xfrm>
            <a:off x="3059113" y="2205038"/>
            <a:ext cx="1657350" cy="641350"/>
          </a:xfrm>
          <a:prstGeom prst="rect">
            <a:avLst/>
          </a:prstGeom>
          <a:noFill/>
          <a:ln w="9525">
            <a:noFill/>
            <a:miter lim="800000"/>
            <a:headEnd/>
            <a:tailEnd/>
          </a:ln>
        </p:spPr>
        <p:txBody>
          <a:bodyPr>
            <a:spAutoFit/>
          </a:bodyPr>
          <a:lstStyle/>
          <a:p>
            <a:pPr>
              <a:spcBef>
                <a:spcPct val="50000"/>
              </a:spcBef>
            </a:pPr>
            <a:r>
              <a:rPr lang="es-ES" b="1">
                <a:latin typeface="Calibri" pitchFamily="34" charset="0"/>
              </a:rPr>
              <a:t>TRIPARTIT ANTERIOR</a:t>
            </a:r>
          </a:p>
        </p:txBody>
      </p:sp>
      <p:sp>
        <p:nvSpPr>
          <p:cNvPr id="72710" name="AutoShape 7"/>
          <p:cNvSpPr>
            <a:spLocks noChangeArrowheads="1"/>
          </p:cNvSpPr>
          <p:nvPr/>
        </p:nvSpPr>
        <p:spPr bwMode="auto">
          <a:xfrm>
            <a:off x="4356100" y="2276475"/>
            <a:ext cx="647700" cy="431800"/>
          </a:xfrm>
          <a:prstGeom prst="rightArrow">
            <a:avLst>
              <a:gd name="adj1" fmla="val 50000"/>
              <a:gd name="adj2" fmla="val 37500"/>
            </a:avLst>
          </a:prstGeom>
          <a:solidFill>
            <a:schemeClr val="tx1"/>
          </a:solidFill>
          <a:ln w="9525">
            <a:solidFill>
              <a:schemeClr val="tx1"/>
            </a:solidFill>
            <a:miter lim="800000"/>
            <a:headEnd/>
            <a:tailEnd/>
          </a:ln>
        </p:spPr>
        <p:txBody>
          <a:bodyPr wrap="none" anchor="ctr"/>
          <a:lstStyle/>
          <a:p>
            <a:endParaRPr lang="es-ES"/>
          </a:p>
        </p:txBody>
      </p:sp>
      <p:sp>
        <p:nvSpPr>
          <p:cNvPr id="72711" name="Text Box 8"/>
          <p:cNvSpPr txBox="1">
            <a:spLocks noChangeArrowheads="1"/>
          </p:cNvSpPr>
          <p:nvPr/>
        </p:nvSpPr>
        <p:spPr bwMode="auto">
          <a:xfrm>
            <a:off x="5292725" y="2205038"/>
            <a:ext cx="2449513" cy="457200"/>
          </a:xfrm>
          <a:prstGeom prst="rect">
            <a:avLst/>
          </a:prstGeom>
          <a:noFill/>
          <a:ln w="9525">
            <a:noFill/>
            <a:miter lim="800000"/>
            <a:headEnd/>
            <a:tailEnd/>
          </a:ln>
        </p:spPr>
        <p:txBody>
          <a:bodyPr>
            <a:spAutoFit/>
          </a:bodyPr>
          <a:lstStyle/>
          <a:p>
            <a:pPr>
              <a:spcBef>
                <a:spcPct val="50000"/>
              </a:spcBef>
            </a:pPr>
            <a:r>
              <a:rPr lang="es-ES" sz="2400" b="1">
                <a:solidFill>
                  <a:srgbClr val="FF0000"/>
                </a:solidFill>
                <a:latin typeface="Calibri" pitchFamily="34" charset="0"/>
              </a:rPr>
              <a:t>males gestions</a:t>
            </a:r>
          </a:p>
        </p:txBody>
      </p:sp>
      <p:sp>
        <p:nvSpPr>
          <p:cNvPr id="72712" name="Line 9"/>
          <p:cNvSpPr>
            <a:spLocks noChangeShapeType="1"/>
          </p:cNvSpPr>
          <p:nvPr/>
        </p:nvSpPr>
        <p:spPr bwMode="auto">
          <a:xfrm>
            <a:off x="1908175" y="4437063"/>
            <a:ext cx="0" cy="647700"/>
          </a:xfrm>
          <a:prstGeom prst="line">
            <a:avLst/>
          </a:prstGeom>
          <a:noFill/>
          <a:ln w="28575">
            <a:solidFill>
              <a:schemeClr val="tx1"/>
            </a:solidFill>
            <a:round/>
            <a:headEnd/>
            <a:tailEnd/>
          </a:ln>
        </p:spPr>
        <p:txBody>
          <a:bodyPr/>
          <a:lstStyle/>
          <a:p>
            <a:endParaRPr lang="es-ES"/>
          </a:p>
        </p:txBody>
      </p:sp>
      <p:sp>
        <p:nvSpPr>
          <p:cNvPr id="72713" name="Line 10"/>
          <p:cNvSpPr>
            <a:spLocks noChangeShapeType="1"/>
          </p:cNvSpPr>
          <p:nvPr/>
        </p:nvSpPr>
        <p:spPr bwMode="auto">
          <a:xfrm>
            <a:off x="1908175" y="5084763"/>
            <a:ext cx="719138" cy="0"/>
          </a:xfrm>
          <a:prstGeom prst="line">
            <a:avLst/>
          </a:prstGeom>
          <a:noFill/>
          <a:ln w="28575">
            <a:solidFill>
              <a:schemeClr val="tx1"/>
            </a:solidFill>
            <a:round/>
            <a:headEnd/>
            <a:tailEnd type="triangle" w="med" len="med"/>
          </a:ln>
        </p:spPr>
        <p:txBody>
          <a:bodyPr/>
          <a:lstStyle/>
          <a:p>
            <a:endParaRPr lang="es-ES"/>
          </a:p>
        </p:txBody>
      </p:sp>
      <p:sp>
        <p:nvSpPr>
          <p:cNvPr id="72714" name="Text Box 11"/>
          <p:cNvSpPr txBox="1">
            <a:spLocks noChangeArrowheads="1"/>
          </p:cNvSpPr>
          <p:nvPr/>
        </p:nvSpPr>
        <p:spPr bwMode="auto">
          <a:xfrm>
            <a:off x="2700338" y="4724400"/>
            <a:ext cx="1439862"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POCS INGRESSOS</a:t>
            </a:r>
          </a:p>
        </p:txBody>
      </p:sp>
      <p:sp>
        <p:nvSpPr>
          <p:cNvPr id="72715" name="AutoShape 12"/>
          <p:cNvSpPr>
            <a:spLocks noChangeArrowheads="1"/>
          </p:cNvSpPr>
          <p:nvPr/>
        </p:nvSpPr>
        <p:spPr bwMode="auto">
          <a:xfrm>
            <a:off x="4211638" y="4797425"/>
            <a:ext cx="720725" cy="431800"/>
          </a:xfrm>
          <a:prstGeom prst="rightArrow">
            <a:avLst>
              <a:gd name="adj1" fmla="val 50000"/>
              <a:gd name="adj2" fmla="val 41728"/>
            </a:avLst>
          </a:prstGeom>
          <a:solidFill>
            <a:schemeClr val="tx1"/>
          </a:solidFill>
          <a:ln w="9525">
            <a:solidFill>
              <a:schemeClr val="tx1"/>
            </a:solidFill>
            <a:miter lim="800000"/>
            <a:headEnd/>
            <a:tailEnd/>
          </a:ln>
        </p:spPr>
        <p:txBody>
          <a:bodyPr wrap="none" anchor="ctr"/>
          <a:lstStyle/>
          <a:p>
            <a:endParaRPr lang="es-ES"/>
          </a:p>
        </p:txBody>
      </p:sp>
      <p:sp>
        <p:nvSpPr>
          <p:cNvPr id="72716" name="Text Box 13"/>
          <p:cNvSpPr txBox="1">
            <a:spLocks noChangeArrowheads="1"/>
          </p:cNvSpPr>
          <p:nvPr/>
        </p:nvSpPr>
        <p:spPr bwMode="auto">
          <a:xfrm>
            <a:off x="5148263" y="4724400"/>
            <a:ext cx="2016125" cy="457200"/>
          </a:xfrm>
          <a:prstGeom prst="rect">
            <a:avLst/>
          </a:prstGeom>
          <a:noFill/>
          <a:ln w="9525">
            <a:noFill/>
            <a:miter lim="800000"/>
            <a:headEnd/>
            <a:tailEnd/>
          </a:ln>
        </p:spPr>
        <p:txBody>
          <a:bodyPr>
            <a:spAutoFit/>
          </a:bodyPr>
          <a:lstStyle/>
          <a:p>
            <a:pPr>
              <a:spcBef>
                <a:spcPct val="50000"/>
              </a:spcBef>
            </a:pPr>
            <a:r>
              <a:rPr lang="es-ES" sz="2400" b="1">
                <a:solidFill>
                  <a:srgbClr val="FF0000"/>
                </a:solidFill>
              </a:rPr>
              <a:t>retallades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1 Título"/>
          <p:cNvSpPr>
            <a:spLocks noGrp="1"/>
          </p:cNvSpPr>
          <p:nvPr>
            <p:ph type="title"/>
          </p:nvPr>
        </p:nvSpPr>
        <p:spPr/>
        <p:txBody>
          <a:bodyPr/>
          <a:lstStyle/>
          <a:p>
            <a:pPr algn="l" eaLnBrk="1" hangingPunct="1"/>
            <a:r>
              <a:rPr lang="ca-ES" sz="3200" b="1" smtClean="0"/>
              <a:t>Funcionament del mercat</a:t>
            </a:r>
            <a:endParaRPr lang="es-ES" sz="3200" smtClean="0"/>
          </a:p>
        </p:txBody>
      </p:sp>
      <p:pic>
        <p:nvPicPr>
          <p:cNvPr id="73730" name="3 Imagen"/>
          <p:cNvPicPr>
            <a:picLocks noChangeAspect="1" noChangeArrowheads="1"/>
          </p:cNvPicPr>
          <p:nvPr/>
        </p:nvPicPr>
        <p:blipFill>
          <a:blip r:embed="rId2"/>
          <a:srcRect/>
          <a:stretch>
            <a:fillRect/>
          </a:stretch>
        </p:blipFill>
        <p:spPr bwMode="auto">
          <a:xfrm>
            <a:off x="500063" y="1285875"/>
            <a:ext cx="4919662" cy="3532188"/>
          </a:xfrm>
          <a:prstGeom prst="rect">
            <a:avLst/>
          </a:prstGeom>
          <a:noFill/>
          <a:ln w="9525">
            <a:noFill/>
            <a:miter lim="800000"/>
            <a:headEnd/>
            <a:tailEnd/>
          </a:ln>
        </p:spPr>
      </p:pic>
      <p:sp>
        <p:nvSpPr>
          <p:cNvPr id="73731" name="Rectangle 1"/>
          <p:cNvSpPr>
            <a:spLocks noChangeArrowheads="1"/>
          </p:cNvSpPr>
          <p:nvPr/>
        </p:nvSpPr>
        <p:spPr bwMode="auto">
          <a:xfrm>
            <a:off x="5786438" y="2357438"/>
            <a:ext cx="2571750" cy="2462212"/>
          </a:xfrm>
          <a:prstGeom prst="rect">
            <a:avLst/>
          </a:prstGeom>
          <a:noFill/>
          <a:ln w="9525">
            <a:noFill/>
            <a:miter lim="800000"/>
            <a:headEnd/>
            <a:tailEnd/>
          </a:ln>
        </p:spPr>
        <p:txBody>
          <a:bodyPr anchor="ctr">
            <a:spAutoFit/>
          </a:bodyPr>
          <a:lstStyle/>
          <a:p>
            <a:pPr algn="just">
              <a:tabLst>
                <a:tab pos="269875" algn="l"/>
              </a:tabLst>
            </a:pPr>
            <a:r>
              <a:rPr lang="ca-ES" sz="1400">
                <a:latin typeface="Calibri" pitchFamily="34" charset="0"/>
                <a:ea typeface="Calibri" pitchFamily="34" charset="0"/>
                <a:cs typeface="Arial" charset="0"/>
              </a:rPr>
              <a:t>Aquest mercat funciona amb dos tipus d’organitzacions per així dir-ho. Trobem la sanitat pública, aquella que l’Estat garanteix gràcies als impostos que els ciutadans catalans paguen. També trobem la sanitat privada que es aquella que la població paga per els seus serveis i que l’Estat no garanteix, ja que es una empresa privada.</a:t>
            </a:r>
            <a:endParaRPr lang="ca-ES" sz="2000">
              <a:ea typeface="Calibri" pitchFamily="34" charset="0"/>
              <a:cs typeface="Arial"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1 Título"/>
          <p:cNvSpPr>
            <a:spLocks noGrp="1"/>
          </p:cNvSpPr>
          <p:nvPr>
            <p:ph type="title"/>
          </p:nvPr>
        </p:nvSpPr>
        <p:spPr/>
        <p:txBody>
          <a:bodyPr/>
          <a:lstStyle/>
          <a:p>
            <a:pPr algn="l" eaLnBrk="1" hangingPunct="1"/>
            <a:r>
              <a:rPr lang="ca-ES" sz="3200" b="1" smtClean="0"/>
              <a:t>Consumidors</a:t>
            </a:r>
            <a:endParaRPr lang="es-ES" sz="3200" smtClean="0"/>
          </a:p>
        </p:txBody>
      </p:sp>
      <p:sp>
        <p:nvSpPr>
          <p:cNvPr id="74754" name="2 Marcador de contenido"/>
          <p:cNvSpPr>
            <a:spLocks noGrp="1"/>
          </p:cNvSpPr>
          <p:nvPr>
            <p:ph idx="1"/>
          </p:nvPr>
        </p:nvSpPr>
        <p:spPr/>
        <p:txBody>
          <a:bodyPr/>
          <a:lstStyle/>
          <a:p>
            <a:pPr eaLnBrk="1" hangingPunct="1">
              <a:buFont typeface="Arial" charset="0"/>
              <a:buNone/>
            </a:pPr>
            <a:r>
              <a:rPr lang="ca-ES" sz="2000" b="1" smtClean="0"/>
              <a:t>CONSUM EN SERVEIS SANITARIS I SOCIALS A CATALUNYA</a:t>
            </a:r>
            <a:endParaRPr lang="es-ES" sz="2000" smtClean="0"/>
          </a:p>
          <a:p>
            <a:pPr eaLnBrk="1" hangingPunct="1"/>
            <a:endParaRPr lang="es-ES" smtClean="0"/>
          </a:p>
        </p:txBody>
      </p:sp>
      <p:pic>
        <p:nvPicPr>
          <p:cNvPr id="74755" name="3 Imagen"/>
          <p:cNvPicPr>
            <a:picLocks noChangeAspect="1" noChangeArrowheads="1"/>
          </p:cNvPicPr>
          <p:nvPr/>
        </p:nvPicPr>
        <p:blipFill>
          <a:blip r:embed="rId2"/>
          <a:srcRect/>
          <a:stretch>
            <a:fillRect/>
          </a:stretch>
        </p:blipFill>
        <p:spPr bwMode="auto">
          <a:xfrm>
            <a:off x="1143000" y="2571750"/>
            <a:ext cx="5767388" cy="2919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p:txBody>
          <a:bodyPr/>
          <a:lstStyle/>
          <a:p>
            <a:pPr eaLnBrk="1" hangingPunct="1"/>
            <a:r>
              <a:rPr lang="es-ES" smtClean="0"/>
              <a:t>QUÈ PASSA?</a:t>
            </a:r>
          </a:p>
        </p:txBody>
      </p:sp>
      <p:sp>
        <p:nvSpPr>
          <p:cNvPr id="29698" name="Rectangle 3"/>
          <p:cNvSpPr>
            <a:spLocks noGrp="1"/>
          </p:cNvSpPr>
          <p:nvPr>
            <p:ph type="body" idx="1"/>
          </p:nvPr>
        </p:nvSpPr>
        <p:spPr>
          <a:xfrm>
            <a:off x="457200" y="1600200"/>
            <a:ext cx="8686800" cy="4525963"/>
          </a:xfrm>
        </p:spPr>
        <p:txBody>
          <a:bodyPr/>
          <a:lstStyle/>
          <a:p>
            <a:pPr eaLnBrk="1" hangingPunct="1"/>
            <a:r>
              <a:rPr lang="ca-ES" sz="1800" smtClean="0"/>
              <a:t>ha adquirit un </a:t>
            </a:r>
            <a:r>
              <a:rPr lang="ca-ES" sz="1800" b="1" i="1" smtClean="0"/>
              <a:t>"status"</a:t>
            </a:r>
            <a:r>
              <a:rPr lang="ca-ES" sz="1800" smtClean="0"/>
              <a:t> específic dins de l'anàlisi econòmic, a causa dels problemes agregats d'una economia </a:t>
            </a:r>
          </a:p>
          <a:p>
            <a:pPr eaLnBrk="1" hangingPunct="1"/>
            <a:endParaRPr lang="ca-ES" sz="1800" smtClean="0"/>
          </a:p>
          <a:p>
            <a:pPr lvl="4" eaLnBrk="1" hangingPunct="1"/>
            <a:endParaRPr lang="ca-ES" sz="1200" smtClean="0"/>
          </a:p>
          <a:p>
            <a:pPr eaLnBrk="1" hangingPunct="1">
              <a:buFont typeface="Arial" charset="0"/>
              <a:buNone/>
            </a:pPr>
            <a:r>
              <a:rPr lang="ca-ES" sz="1800" smtClean="0"/>
              <a:t>						presenten trets que van més enllà de  					                 la simple addició dels</a:t>
            </a:r>
          </a:p>
          <a:p>
            <a:pPr eaLnBrk="1" hangingPunct="1">
              <a:buFont typeface="Arial" charset="0"/>
              <a:buNone/>
            </a:pPr>
            <a:r>
              <a:rPr lang="ca-ES" sz="1800" smtClean="0"/>
              <a:t>						          		     </a:t>
            </a:r>
            <a:r>
              <a:rPr lang="ca-ES" sz="1800" b="1" i="1" smtClean="0"/>
              <a:t>"agents"</a:t>
            </a:r>
            <a:r>
              <a:rPr lang="ca-ES" sz="1800" smtClean="0"/>
              <a:t> </a:t>
            </a:r>
          </a:p>
          <a:p>
            <a:pPr eaLnBrk="1" hangingPunct="1">
              <a:buFont typeface="Arial" charset="0"/>
              <a:buNone/>
            </a:pPr>
            <a:r>
              <a:rPr lang="ca-ES" sz="1800" b="1" smtClean="0"/>
              <a:t>+		</a:t>
            </a:r>
            <a:r>
              <a:rPr lang="ca-ES" sz="1800" smtClean="0"/>
              <a:t>						            o 								              </a:t>
            </a:r>
            <a:r>
              <a:rPr lang="ca-ES" sz="1800" b="1" i="1" smtClean="0"/>
              <a:t>mercats individuals</a:t>
            </a:r>
            <a:r>
              <a:rPr lang="ca-ES" sz="1800" smtClean="0"/>
              <a:t>.</a:t>
            </a:r>
            <a:r>
              <a:rPr lang="es-ES" sz="1800" smtClean="0"/>
              <a:t> </a:t>
            </a:r>
          </a:p>
          <a:p>
            <a:pPr eaLnBrk="1" hangingPunct="1">
              <a:buFont typeface="Arial" charset="0"/>
              <a:buNone/>
            </a:pPr>
            <a:endParaRPr lang="es-ES" sz="1800" smtClean="0"/>
          </a:p>
        </p:txBody>
      </p:sp>
      <p:sp>
        <p:nvSpPr>
          <p:cNvPr id="29699" name="Line 6"/>
          <p:cNvSpPr>
            <a:spLocks noChangeShapeType="1"/>
          </p:cNvSpPr>
          <p:nvPr/>
        </p:nvSpPr>
        <p:spPr bwMode="auto">
          <a:xfrm>
            <a:off x="3708400" y="2205038"/>
            <a:ext cx="0" cy="719137"/>
          </a:xfrm>
          <a:prstGeom prst="line">
            <a:avLst/>
          </a:prstGeom>
          <a:noFill/>
          <a:ln w="28575">
            <a:solidFill>
              <a:srgbClr val="3366FF"/>
            </a:solidFill>
            <a:round/>
            <a:headEnd/>
            <a:tailEnd/>
          </a:ln>
        </p:spPr>
        <p:txBody>
          <a:bodyPr/>
          <a:lstStyle/>
          <a:p>
            <a:endParaRPr lang="es-ES"/>
          </a:p>
        </p:txBody>
      </p:sp>
      <p:sp>
        <p:nvSpPr>
          <p:cNvPr id="29700" name="Line 7"/>
          <p:cNvSpPr>
            <a:spLocks noChangeShapeType="1"/>
          </p:cNvSpPr>
          <p:nvPr/>
        </p:nvSpPr>
        <p:spPr bwMode="auto">
          <a:xfrm>
            <a:off x="3708400" y="2924175"/>
            <a:ext cx="1295400" cy="0"/>
          </a:xfrm>
          <a:prstGeom prst="line">
            <a:avLst/>
          </a:prstGeom>
          <a:noFill/>
          <a:ln w="28575">
            <a:solidFill>
              <a:srgbClr val="3366FF"/>
            </a:solidFill>
            <a:round/>
            <a:headEnd/>
            <a:tailEnd type="triangle" w="med" len="med"/>
          </a:ln>
        </p:spPr>
        <p:txBody>
          <a:bodyPr/>
          <a:lstStyle/>
          <a:p>
            <a:endParaRPr lang="es-ES"/>
          </a:p>
        </p:txBody>
      </p:sp>
      <p:sp>
        <p:nvSpPr>
          <p:cNvPr id="29701" name="Text Box 8"/>
          <p:cNvSpPr txBox="1">
            <a:spLocks noChangeArrowheads="1"/>
          </p:cNvSpPr>
          <p:nvPr/>
        </p:nvSpPr>
        <p:spPr bwMode="auto">
          <a:xfrm>
            <a:off x="611188" y="3933825"/>
            <a:ext cx="7705725" cy="1604963"/>
          </a:xfrm>
          <a:prstGeom prst="rect">
            <a:avLst/>
          </a:prstGeom>
          <a:noFill/>
          <a:ln w="9525">
            <a:noFill/>
            <a:miter lim="800000"/>
            <a:headEnd/>
            <a:tailEnd/>
          </a:ln>
        </p:spPr>
        <p:txBody>
          <a:bodyPr>
            <a:spAutoFit/>
          </a:bodyPr>
          <a:lstStyle/>
          <a:p>
            <a:pPr>
              <a:spcBef>
                <a:spcPct val="50000"/>
              </a:spcBef>
              <a:buFontTx/>
              <a:buChar char="•"/>
            </a:pPr>
            <a:r>
              <a:rPr lang="ca-ES"/>
              <a:t> </a:t>
            </a:r>
            <a:r>
              <a:rPr lang="ca-ES">
                <a:latin typeface="Calibri" pitchFamily="34" charset="0"/>
              </a:rPr>
              <a:t>s'interessa per: </a:t>
            </a:r>
          </a:p>
          <a:p>
            <a:pPr>
              <a:spcBef>
                <a:spcPct val="50000"/>
              </a:spcBef>
            </a:pPr>
            <a:r>
              <a:rPr lang="ca-ES">
                <a:latin typeface="Calibri" pitchFamily="34" charset="0"/>
              </a:rPr>
              <a:t>-les variables relacionades amb l'activitat econòmica, </a:t>
            </a:r>
          </a:p>
          <a:p>
            <a:pPr>
              <a:spcBef>
                <a:spcPct val="50000"/>
              </a:spcBef>
            </a:pPr>
            <a:r>
              <a:rPr lang="ca-ES">
                <a:latin typeface="Calibri" pitchFamily="34" charset="0"/>
              </a:rPr>
              <a:t>-les polítiques econòmiques dutes a terme des de l'Administració </a:t>
            </a:r>
          </a:p>
          <a:p>
            <a:pPr>
              <a:spcBef>
                <a:spcPct val="50000"/>
              </a:spcBef>
            </a:pPr>
            <a:r>
              <a:rPr lang="ca-ES">
                <a:latin typeface="Calibri" pitchFamily="34" charset="0"/>
              </a:rPr>
              <a:t>-pels seus efectes sobre el comportament global de l'economia.</a:t>
            </a:r>
            <a:endParaRPr lang="es-ES">
              <a:latin typeface="Calibri"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100" b="1" dirty="0" smtClean="0"/>
              <a:t/>
            </a:r>
            <a:br>
              <a:rPr lang="ca-ES" sz="3100" b="1" dirty="0" smtClean="0"/>
            </a:br>
            <a:r>
              <a:rPr lang="ca-ES" sz="3100" b="1" dirty="0" smtClean="0"/>
              <a:t>Sobre </a:t>
            </a:r>
            <a:r>
              <a:rPr lang="ca-ES" sz="3100" b="1" dirty="0"/>
              <a:t>el sector</a:t>
            </a:r>
            <a:r>
              <a:rPr lang="es-ES" sz="3100" b="1" dirty="0"/>
              <a:t/>
            </a:r>
            <a:br>
              <a:rPr lang="es-ES" sz="3100" b="1" dirty="0"/>
            </a:br>
            <a:r>
              <a:rPr lang="ca-ES" sz="3100" b="1" dirty="0" smtClean="0"/>
              <a:t> </a:t>
            </a:r>
            <a:r>
              <a:rPr lang="ca-ES" sz="3100" b="1" dirty="0"/>
              <a:t>Volum de vendes</a:t>
            </a:r>
            <a:r>
              <a:rPr lang="es-ES" dirty="0"/>
              <a:t/>
            </a:r>
            <a:br>
              <a:rPr lang="es-ES" dirty="0"/>
            </a:br>
            <a:endParaRPr lang="es-ES" dirty="0"/>
          </a:p>
        </p:txBody>
      </p:sp>
      <p:graphicFrame>
        <p:nvGraphicFramePr>
          <p:cNvPr id="36913" name="Group 49"/>
          <p:cNvGraphicFramePr>
            <a:graphicFrameLocks noGrp="1"/>
          </p:cNvGraphicFramePr>
          <p:nvPr>
            <p:ph idx="1"/>
          </p:nvPr>
        </p:nvGraphicFramePr>
        <p:xfrm>
          <a:off x="1763713" y="1341438"/>
          <a:ext cx="5519737" cy="5113337"/>
        </p:xfrm>
        <a:graphic>
          <a:graphicData uri="http://schemas.openxmlformats.org/drawingml/2006/table">
            <a:tbl>
              <a:tblPr/>
              <a:tblGrid>
                <a:gridCol w="3244850"/>
                <a:gridCol w="1166812"/>
                <a:gridCol w="1108075"/>
              </a:tblGrid>
              <a:tr h="228600">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FFFF"/>
                          </a:solidFill>
                          <a:effectLst/>
                          <a:latin typeface="Calibri" pitchFamily="34" charset="0"/>
                          <a:ea typeface="Calibri" pitchFamily="34" charset="0"/>
                          <a:cs typeface="Arial" charset="0"/>
                        </a:rPr>
                        <a:t>COMPTE DE PÈRDUES I GUANYS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993366"/>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FFFF"/>
                          </a:solidFill>
                          <a:effectLst/>
                          <a:latin typeface="Calibri" pitchFamily="34" charset="0"/>
                          <a:ea typeface="Calibri" pitchFamily="34" charset="0"/>
                          <a:cs typeface="Arial" charset="0"/>
                        </a:rPr>
                        <a:t>2010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993366"/>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FFFF"/>
                          </a:solidFill>
                          <a:effectLst/>
                          <a:latin typeface="Calibri" pitchFamily="34" charset="0"/>
                          <a:ea typeface="Calibri" pitchFamily="34" charset="0"/>
                          <a:cs typeface="Arial" charset="0"/>
                        </a:rPr>
                        <a:t>2009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993366"/>
                    </a:solidFill>
                  </a:tcPr>
                </a:tc>
              </a:tr>
              <a:tr h="261938">
                <a:tc>
                  <a:txBody>
                    <a:bodyPr/>
                    <a:lstStyle/>
                    <a:p>
                      <a:pPr marL="0" marR="0" lvl="0" indent="0" algn="l" defTabSz="914400" rtl="0" eaLnBrk="1" fontAlgn="base" latinLnBrk="0" hangingPunct="1">
                        <a:lnSpc>
                          <a:spcPts val="1350"/>
                        </a:lnSpc>
                        <a:spcBef>
                          <a:spcPts val="1000"/>
                        </a:spcBef>
                        <a:spcAft>
                          <a:spcPct val="0"/>
                        </a:spcAft>
                        <a:buClrTx/>
                        <a:buSzTx/>
                        <a:buFontTx/>
                        <a:buNone/>
                        <a:tabLst/>
                      </a:pPr>
                      <a:r>
                        <a:rPr kumimoji="0" lang="ca-ES" sz="1200" b="1" i="1" u="none" strike="noStrike" cap="none" normalizeH="0" baseline="0" smtClean="0">
                          <a:ln>
                            <a:noFill/>
                          </a:ln>
                          <a:solidFill>
                            <a:srgbClr val="000000"/>
                          </a:solidFill>
                          <a:effectLst/>
                          <a:latin typeface="Calibri" pitchFamily="34" charset="0"/>
                          <a:ea typeface="Times New Roman" pitchFamily="18" charset="0"/>
                          <a:cs typeface="Arial" charset="0"/>
                        </a:rPr>
                        <a:t>A) OPERACIONS CONTINUADES</a:t>
                      </a:r>
                      <a:endParaRPr kumimoji="0" lang="es-ES" sz="1100" b="1" i="1" u="none" strike="noStrike" cap="none" normalizeH="0" baseline="0" smtClean="0">
                        <a:ln>
                          <a:noFill/>
                        </a:ln>
                        <a:solidFill>
                          <a:srgbClr val="4F81BD"/>
                        </a:solidFill>
                        <a:effectLst/>
                        <a:latin typeface="Calibri" pitchFamily="34" charset="0"/>
                        <a:ea typeface="Times New Roman" pitchFamily="18" charset="0"/>
                        <a:cs typeface="Arial"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08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 Import net de la xifra de facturació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300.398.050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285.221.953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08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99CC00"/>
                          </a:solidFill>
                          <a:effectLst/>
                          <a:latin typeface="Calibri" pitchFamily="34" charset="0"/>
                          <a:ea typeface="Calibri" pitchFamily="34" charset="0"/>
                          <a:cs typeface="Arial" charset="0"/>
                        </a:rPr>
                        <a:t>a) Prestació de serveis assistencials al CatSalut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99CC00"/>
                          </a:solidFill>
                          <a:effectLst/>
                          <a:latin typeface="Calibri" pitchFamily="34" charset="0"/>
                          <a:ea typeface="Calibri" pitchFamily="34" charset="0"/>
                          <a:cs typeface="Arial" charset="0"/>
                        </a:rPr>
                        <a:t>301.827.119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99CC00"/>
                          </a:solidFill>
                          <a:effectLst/>
                          <a:latin typeface="Calibri" pitchFamily="34" charset="0"/>
                          <a:ea typeface="Calibri" pitchFamily="34" charset="0"/>
                          <a:cs typeface="Arial" charset="0"/>
                        </a:rPr>
                        <a:t>277.750.365</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492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Prestació de serveis socials a l'ICASS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24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 Altres prestacions de serveis assistencials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6.989.818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7.471.588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227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c.1 Particulars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196.367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220.911</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301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c.2 Mútues d'accidents de treball i malaties professionals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702.436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533.244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778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c.3 Entitats asseguradores d'accidents de trànsit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1.630.349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1.816.429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762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c.4 Beneficiaris mútues i companyies asseguradores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4.331.530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4.720.970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3476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c.5 Altres ingressos per prestació de serveis assistencials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129.136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180.035</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27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c.6 Escolars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7710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6183" marT="46183" marB="46183" anchor="ctr" horzOverflow="overflow">
                    <a:lnL>
                      <a:noFill/>
                    </a:lnL>
                    <a:lnR>
                      <a:noFill/>
                    </a:lnR>
                    <a:lnT>
                      <a:noFill/>
                    </a:lnT>
                    <a:lnB>
                      <a:noFill/>
                    </a:lnB>
                    <a:lnTlToBr>
                      <a:noFill/>
                    </a:lnTlToBr>
                    <a:lnBlToTr>
                      <a:noFill/>
                    </a:lnBlToTr>
                    <a:solidFill>
                      <a:srgbClr val="FFFFFF"/>
                    </a:solidFill>
                  </a:tcPr>
                </a:tc>
              </a:tr>
              <a:tr h="2286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 Bonificacions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-8.418.886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2. Variació d'existències de productes acabats i en curs de fabricació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r h="3508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 Treballs realitzats per l'empresa per al seu actiu</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6183" marR="46183" marT="46183" marB="46183"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Marcador de contenido"/>
          <p:cNvGraphicFramePr>
            <a:graphicFrameLocks noGrp="1"/>
          </p:cNvGraphicFramePr>
          <p:nvPr>
            <p:ph idx="1"/>
          </p:nvPr>
        </p:nvGraphicFramePr>
        <p:xfrm>
          <a:off x="827088" y="620713"/>
          <a:ext cx="6985000" cy="5715000"/>
        </p:xfrm>
        <a:graphic>
          <a:graphicData uri="http://schemas.openxmlformats.org/drawingml/2006/table">
            <a:tbl>
              <a:tblPr/>
              <a:tblGrid>
                <a:gridCol w="4106862"/>
                <a:gridCol w="1439863"/>
                <a:gridCol w="1438275"/>
              </a:tblGrid>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0000"/>
                          </a:solidFill>
                          <a:effectLst/>
                          <a:latin typeface="Calibri" pitchFamily="34" charset="0"/>
                          <a:ea typeface="Calibri" pitchFamily="34" charset="0"/>
                          <a:cs typeface="Arial" charset="0"/>
                        </a:rPr>
                        <a:t>4. Aprovisionaments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0000"/>
                          </a:solidFill>
                          <a:effectLst/>
                          <a:latin typeface="Calibri" pitchFamily="34" charset="0"/>
                          <a:ea typeface="Calibri" pitchFamily="34" charset="0"/>
                          <a:cs typeface="Arial" charset="0"/>
                        </a:rPr>
                        <a:t>-115.178.007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FF0000"/>
                          </a:solidFill>
                          <a:effectLst/>
                          <a:latin typeface="Calibri" pitchFamily="34" charset="0"/>
                          <a:ea typeface="Calibri" pitchFamily="34" charset="0"/>
                          <a:cs typeface="Arial" charset="0"/>
                        </a:rPr>
                        <a:t>-109.892.429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a) Consum de fàrmacs específics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-46.681.262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-45.137.517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921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b) Consum de material sanitari</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-41.256.517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-39.187.702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c) Consum d'altres aprovisionaments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-2.738.686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-2.413.777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d) Treballs realitzats per altres empreses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-24.501.542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FF0000"/>
                          </a:solidFill>
                          <a:effectLst/>
                          <a:latin typeface="Calibri" pitchFamily="34" charset="0"/>
                          <a:ea typeface="Calibri" pitchFamily="34" charset="0"/>
                          <a:cs typeface="Arial" charset="0"/>
                        </a:rPr>
                        <a:t>-23.153.433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d.1 Restauració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-3.130.848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-3.199.070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d.2 Bugaderia</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921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d.3 Neteja</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-8.996.956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-8.880.638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905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d.4 Seguretat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-1.136.668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-1.132.980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4889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d.5. Altres treballs o serveis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85750"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-11.237.070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-9.940.744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7625" marT="47625" marB="47625" anchor="ctr" horzOverflow="overflow">
                    <a:lnL>
                      <a:noFill/>
                    </a:lnL>
                    <a:lnR>
                      <a:noFill/>
                    </a:lnR>
                    <a:lnT>
                      <a:noFill/>
                    </a:lnT>
                    <a:lnB>
                      <a:noFill/>
                    </a:lnB>
                    <a:lnTlToBr>
                      <a:noFill/>
                    </a:lnTlToBr>
                    <a:lnBlToTr>
                      <a:noFill/>
                    </a:lnBlToTr>
                    <a:solidFill>
                      <a:srgbClr val="FFFFFF"/>
                    </a:solidFill>
                  </a:tcPr>
                </a:tc>
              </a:tr>
              <a:tr h="8112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e) Deteriorament de productes farmacèutics, material sanitari i altres aprovisionaments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Marcador de contenido"/>
          <p:cNvGraphicFramePr>
            <a:graphicFrameLocks noGrp="1"/>
          </p:cNvGraphicFramePr>
          <p:nvPr>
            <p:ph idx="1"/>
          </p:nvPr>
        </p:nvGraphicFramePr>
        <p:xfrm>
          <a:off x="900113" y="620713"/>
          <a:ext cx="7056437" cy="5832475"/>
        </p:xfrm>
        <a:graphic>
          <a:graphicData uri="http://schemas.openxmlformats.org/drawingml/2006/table">
            <a:tbl>
              <a:tblPr/>
              <a:tblGrid>
                <a:gridCol w="4149725"/>
                <a:gridCol w="1452562"/>
                <a:gridCol w="1454150"/>
              </a:tblGrid>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5. Altres ingressos d'explotació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3.996.320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35.669.698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Ingressos accessoris i altres de gestió corrent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2.851.052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2.091.177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731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Subvencions d'explotació incorporades al resultat de l'exercici</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352.283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33.578.521</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64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 Despeses de personal</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-197.181.654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-200.509.996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95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Sous, salaris i assimilats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-159.637.866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-162.069.777</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Càrregues socials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-37.543.788</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-38.440.220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 Provisions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7. Altres despeses d'explotació</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-13.227.014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-11.896.762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Serveis exteriors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-12.363.469</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-11.152.776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64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Tributs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-828.546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-742.275</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731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c) Pèrdues, deteriorament i variació de provisions per operacions comercials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-88.133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-2.173</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d) Altres despeses de gestió corrent</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53.134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462</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4079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e) Subvencions corrents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1071563" y="642938"/>
          <a:ext cx="6884987" cy="5954712"/>
        </p:xfrm>
        <a:graphic>
          <a:graphicData uri="http://schemas.openxmlformats.org/drawingml/2006/table">
            <a:tbl>
              <a:tblPr/>
              <a:tblGrid>
                <a:gridCol w="4048125"/>
                <a:gridCol w="1417637"/>
                <a:gridCol w="1419225"/>
              </a:tblGrid>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8. Amortització de l'immobilitzat</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-4.880.253</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-4.575.388</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555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9. Imputació de subvencions d'immobilitzat no financer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219.827</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217.021</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10. Excessos de provisions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555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11. Deteriorament i resultat per alienacions de l'immobilitzat</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36.062</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-8.204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49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Deteriorament i pèrdues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Resultats per alienacions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36.062</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-8.204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952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12. Altres resultats d'explotació</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5</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-750.671</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484188">
                <a:tc>
                  <a:txBody>
                    <a:bodyPr/>
                    <a:lstStyle/>
                    <a:p>
                      <a:pPr marL="0" marR="0" lvl="0" indent="0" algn="l" defTabSz="914400" rtl="0" eaLnBrk="1" fontAlgn="base" latinLnBrk="0" hangingPunct="1">
                        <a:lnSpc>
                          <a:spcPts val="1350"/>
                        </a:lnSpc>
                        <a:spcBef>
                          <a:spcPts val="1000"/>
                        </a:spcBef>
                        <a:spcAft>
                          <a:spcPct val="0"/>
                        </a:spcAft>
                        <a:buClrTx/>
                        <a:buSzTx/>
                        <a:buFontTx/>
                        <a:buNone/>
                        <a:tabLst/>
                      </a:pPr>
                      <a:r>
                        <a:rPr kumimoji="0" lang="ca-ES" sz="1100" b="1" i="1" u="none" strike="noStrike" cap="none" normalizeH="0" baseline="0" smtClean="0">
                          <a:ln>
                            <a:noFill/>
                          </a:ln>
                          <a:solidFill>
                            <a:srgbClr val="000000"/>
                          </a:solidFill>
                          <a:effectLst/>
                          <a:latin typeface="Calibri" pitchFamily="34" charset="0"/>
                          <a:ea typeface="Times New Roman" pitchFamily="18" charset="0"/>
                          <a:cs typeface="Arial" charset="0"/>
                        </a:rPr>
                        <a:t>A.1 RESULTAT D'EXPLOTACIÓ</a:t>
                      </a:r>
                      <a:endParaRPr kumimoji="0" lang="es-ES" sz="1000" b="1" i="1" u="none" strike="noStrike" cap="none" normalizeH="0" baseline="0" smtClean="0">
                        <a:ln>
                          <a:noFill/>
                        </a:ln>
                        <a:solidFill>
                          <a:srgbClr val="4F81BD"/>
                        </a:solidFill>
                        <a:effectLst/>
                        <a:latin typeface="Calibri" pitchFamily="34" charset="0"/>
                        <a:ea typeface="Times New Roman" pitchFamily="18" charset="0"/>
                        <a:cs typeface="Arial"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4048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13. Ingressos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De participacions en instruments de patrimoni</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49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a1) En empreses del grup i associades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a2) En tercers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r h="5556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De valors negociables i altres instruments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b1) D'empreses del grup i associades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r h="3333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b2) De tercers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62628" marR="0" marT="0" marB="0"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3771" marR="43771" marT="43771" marB="43771"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43771" marT="43771" marB="43771"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900113" y="571500"/>
          <a:ext cx="6302375" cy="5953125"/>
        </p:xfrm>
        <a:graphic>
          <a:graphicData uri="http://schemas.openxmlformats.org/drawingml/2006/table">
            <a:tbl>
              <a:tblPr/>
              <a:tblGrid>
                <a:gridCol w="3703637"/>
                <a:gridCol w="1300163"/>
                <a:gridCol w="1298575"/>
              </a:tblGrid>
              <a:tr h="3397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14. Despeses financeres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397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Per deutes amb empreses del grup i associades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Per deutes amb tercers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3972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c) Per actualització de provisions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651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15. Variació de valor raonable en instruments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Cartera de negociació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651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Imputació al resultat de l'exercici per actius financers disponibles per a la venda</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16. Diferències de canvi</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651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17. Deteriorament i resultat per venda d'instruments financers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3413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a) Deterioraments i pèrdues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45243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b) Resultats per alienacions i altres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000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A.2 RESULTAT FINANCER</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5000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A.3 RESULTAT ABANS D'IMPOSTOS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r h="420688">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FF"/>
                          </a:solidFill>
                          <a:effectLst/>
                          <a:latin typeface="Calibri" pitchFamily="34" charset="0"/>
                          <a:ea typeface="Calibri" pitchFamily="34" charset="0"/>
                          <a:cs typeface="Arial" charset="0"/>
                        </a:rPr>
                        <a:t>18. Impost sobre beneficis</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1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576" marR="44576" marT="44576" marB="44576"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1116013" y="549275"/>
          <a:ext cx="6265862" cy="5857875"/>
        </p:xfrm>
        <a:graphic>
          <a:graphicData uri="http://schemas.openxmlformats.org/drawingml/2006/table">
            <a:tbl>
              <a:tblPr/>
              <a:tblGrid>
                <a:gridCol w="3684587"/>
                <a:gridCol w="1289050"/>
                <a:gridCol w="1292225"/>
              </a:tblGrid>
              <a:tr h="6540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17. Deteriorament i resultat per venda d'instruments financers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396875">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a) Deterioraments i pèrdues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5524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b) Resultats per alienacions i altres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8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A.2 RESULTAT FINANCER</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801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A.3 RESULTAT ABANS D'IMPOSTOS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5127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18. Impost sobre beneficis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FF"/>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52463">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A.4 RESULTAT DE L'EXERCICI PROCEDENT D'OPERACIONS CONTINUADES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9600">
                <a:tc>
                  <a:txBody>
                    <a:bodyPr/>
                    <a:lstStyle/>
                    <a:p>
                      <a:pPr marL="0" marR="0" lvl="0" indent="0" algn="l" defTabSz="914400" rtl="0" eaLnBrk="1" fontAlgn="base" latinLnBrk="0" hangingPunct="1">
                        <a:lnSpc>
                          <a:spcPts val="1350"/>
                        </a:lnSpc>
                        <a:spcBef>
                          <a:spcPts val="1000"/>
                        </a:spcBef>
                        <a:spcAft>
                          <a:spcPct val="0"/>
                        </a:spcAft>
                        <a:buClrTx/>
                        <a:buSzTx/>
                        <a:buFontTx/>
                        <a:buNone/>
                        <a:tabLst/>
                      </a:pPr>
                      <a:r>
                        <a:rPr kumimoji="0" lang="ca-ES" sz="1200" b="1" i="1" u="none" strike="noStrike" cap="none" normalizeH="0" baseline="0" smtClean="0">
                          <a:ln>
                            <a:noFill/>
                          </a:ln>
                          <a:solidFill>
                            <a:srgbClr val="000000"/>
                          </a:solidFill>
                          <a:effectLst/>
                          <a:latin typeface="Calibri" pitchFamily="34" charset="0"/>
                          <a:ea typeface="Times New Roman" pitchFamily="18" charset="0"/>
                          <a:cs typeface="Arial" charset="0"/>
                        </a:rPr>
                        <a:t>B) OPERACIONS INTERROMPUDES</a:t>
                      </a:r>
                      <a:endParaRPr kumimoji="0" lang="es-ES" sz="1100" b="1" i="1" u="none" strike="noStrike" cap="none" normalizeH="0" baseline="0" smtClean="0">
                        <a:ln>
                          <a:noFill/>
                        </a:ln>
                        <a:solidFill>
                          <a:srgbClr val="4F81BD"/>
                        </a:solidFill>
                        <a:effectLst/>
                        <a:latin typeface="Calibri" pitchFamily="34" charset="0"/>
                        <a:ea typeface="Times New Roman" pitchFamily="18" charset="0"/>
                        <a:cs typeface="Arial"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0" i="0" u="none" strike="noStrike" cap="none" normalizeH="0" baseline="0" smtClean="0">
                          <a:ln>
                            <a:noFill/>
                          </a:ln>
                          <a:solidFill>
                            <a:srgbClr val="000000"/>
                          </a:solidFill>
                          <a:effectLst/>
                          <a:latin typeface="Calibri" pitchFamily="34" charset="0"/>
                          <a:ea typeface="Calibri" pitchFamily="34" charset="0"/>
                          <a:cs typeface="Arial" charset="0"/>
                        </a:rPr>
                        <a:t> </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5405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19. Resultat de l'exercici procedent d'operacions interrompudes net d'impostos</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0</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r h="609600">
                <a:tc>
                  <a:txBody>
                    <a:bodyPr/>
                    <a:lstStyle/>
                    <a:p>
                      <a:pPr marL="0" marR="0" lvl="0" indent="0" algn="l"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A.5 RESULTAT DE L'EXERCICI</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-25.816.664</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c>
                  <a:txBody>
                    <a:bodyPr/>
                    <a:lstStyle/>
                    <a:p>
                      <a:pPr marL="0" marR="0" lvl="0" indent="0" algn="ctr" defTabSz="914400" rtl="0" eaLnBrk="1" fontAlgn="base" latinLnBrk="0" hangingPunct="1">
                        <a:lnSpc>
                          <a:spcPts val="1350"/>
                        </a:lnSpc>
                        <a:spcBef>
                          <a:spcPct val="0"/>
                        </a:spcBef>
                        <a:spcAft>
                          <a:spcPts val="1000"/>
                        </a:spcAft>
                        <a:buClrTx/>
                        <a:buSzTx/>
                        <a:buFontTx/>
                        <a:buNone/>
                        <a:tabLst/>
                      </a:pPr>
                      <a:r>
                        <a:rPr kumimoji="0" lang="ca-ES" sz="1200" b="1" i="0" u="none" strike="noStrike" cap="none" normalizeH="0" baseline="0" smtClean="0">
                          <a:ln>
                            <a:noFill/>
                          </a:ln>
                          <a:solidFill>
                            <a:srgbClr val="000000"/>
                          </a:solidFill>
                          <a:effectLst/>
                          <a:latin typeface="Calibri" pitchFamily="34" charset="0"/>
                          <a:ea typeface="Calibri" pitchFamily="34" charset="0"/>
                          <a:cs typeface="Arial" charset="0"/>
                        </a:rPr>
                        <a:t>-6.524.776</a:t>
                      </a:r>
                      <a:endParaRPr kumimoji="0" lang="es-E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1 Título"/>
          <p:cNvSpPr>
            <a:spLocks noGrp="1"/>
          </p:cNvSpPr>
          <p:nvPr>
            <p:ph type="title"/>
          </p:nvPr>
        </p:nvSpPr>
        <p:spPr/>
        <p:txBody>
          <a:bodyPr/>
          <a:lstStyle/>
          <a:p>
            <a:pPr algn="l" eaLnBrk="1" hangingPunct="1"/>
            <a:r>
              <a:rPr lang="ca-ES" sz="3200" b="1" smtClean="0"/>
              <a:t>Número de treballadors</a:t>
            </a:r>
            <a:endParaRPr lang="es-ES" sz="3200" smtClean="0"/>
          </a:p>
        </p:txBody>
      </p:sp>
      <p:pic>
        <p:nvPicPr>
          <p:cNvPr id="81922" name="Picture 5"/>
          <p:cNvPicPr>
            <a:picLocks noChangeAspect="1" noChangeArrowheads="1"/>
          </p:cNvPicPr>
          <p:nvPr/>
        </p:nvPicPr>
        <p:blipFill>
          <a:blip r:embed="rId2"/>
          <a:srcRect/>
          <a:stretch>
            <a:fillRect/>
          </a:stretch>
        </p:blipFill>
        <p:spPr bwMode="auto">
          <a:xfrm>
            <a:off x="684213" y="1196975"/>
            <a:ext cx="7273925" cy="5373688"/>
          </a:xfrm>
          <a:prstGeom prst="rect">
            <a:avLst/>
          </a:prstGeom>
          <a:noFill/>
          <a:ln w="9525">
            <a:noFill/>
            <a:miter lim="800000"/>
            <a:headEnd/>
            <a:tailEnd/>
          </a:ln>
        </p:spPr>
      </p:pic>
      <p:sp>
        <p:nvSpPr>
          <p:cNvPr id="81923" name="AutoShape 6"/>
          <p:cNvSpPr>
            <a:spLocks noChangeArrowheads="1"/>
          </p:cNvSpPr>
          <p:nvPr/>
        </p:nvSpPr>
        <p:spPr bwMode="auto">
          <a:xfrm>
            <a:off x="279400" y="4652963"/>
            <a:ext cx="8180388" cy="431800"/>
          </a:xfrm>
          <a:custGeom>
            <a:avLst/>
            <a:gdLst>
              <a:gd name="T0" fmla="*/ 1549044907 w 21600"/>
              <a:gd name="T1" fmla="*/ 0 h 21600"/>
              <a:gd name="T2" fmla="*/ 453669574 w 21600"/>
              <a:gd name="T3" fmla="*/ 1264034 h 21600"/>
              <a:gd name="T4" fmla="*/ 0 w 21600"/>
              <a:gd name="T5" fmla="*/ 4316001 h 21600"/>
              <a:gd name="T6" fmla="*/ 453669574 w 21600"/>
              <a:gd name="T7" fmla="*/ 7367967 h 21600"/>
              <a:gd name="T8" fmla="*/ 1549044907 w 21600"/>
              <a:gd name="T9" fmla="*/ 8632001 h 21600"/>
              <a:gd name="T10" fmla="*/ 2147483647 w 21600"/>
              <a:gd name="T11" fmla="*/ 7367967 h 21600"/>
              <a:gd name="T12" fmla="*/ 2147483647 w 21600"/>
              <a:gd name="T13" fmla="*/ 4316001 h 21600"/>
              <a:gd name="T14" fmla="*/ 2147483647 w 21600"/>
              <a:gd name="T15" fmla="*/ 126403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60" y="10800"/>
                </a:moveTo>
                <a:cubicBezTo>
                  <a:pt x="660" y="16400"/>
                  <a:pt x="5200" y="20940"/>
                  <a:pt x="10800" y="20940"/>
                </a:cubicBezTo>
                <a:cubicBezTo>
                  <a:pt x="16400" y="20940"/>
                  <a:pt x="20940" y="16400"/>
                  <a:pt x="20940" y="10800"/>
                </a:cubicBezTo>
                <a:cubicBezTo>
                  <a:pt x="20940" y="5200"/>
                  <a:pt x="16400" y="660"/>
                  <a:pt x="10800" y="660"/>
                </a:cubicBezTo>
                <a:cubicBezTo>
                  <a:pt x="5200" y="660"/>
                  <a:pt x="660" y="5200"/>
                  <a:pt x="660" y="10800"/>
                </a:cubicBezTo>
                <a:close/>
              </a:path>
            </a:pathLst>
          </a:custGeom>
          <a:solidFill>
            <a:srgbClr val="0000FF"/>
          </a:solidFill>
          <a:ln w="19050">
            <a:solidFill>
              <a:srgbClr val="0000FF"/>
            </a:solidFill>
            <a:round/>
            <a:headEnd/>
            <a:tailEnd/>
          </a:ln>
        </p:spPr>
        <p:txBody>
          <a:bodyPr/>
          <a:lstStyle/>
          <a:p>
            <a:endParaRPr lang="es-E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p:cNvSpPr>
          <p:nvPr>
            <p:ph type="title"/>
          </p:nvPr>
        </p:nvSpPr>
        <p:spPr/>
        <p:txBody>
          <a:bodyPr/>
          <a:lstStyle/>
          <a:p>
            <a:pPr eaLnBrk="1" hangingPunct="1"/>
            <a:endParaRPr lang="es-ES" smtClean="0"/>
          </a:p>
        </p:txBody>
      </p:sp>
      <p:pic>
        <p:nvPicPr>
          <p:cNvPr id="82946" name="Picture 4"/>
          <p:cNvPicPr>
            <a:picLocks noGrp="1" noChangeAspect="1" noChangeArrowheads="1"/>
          </p:cNvPicPr>
          <p:nvPr>
            <p:ph type="body" idx="1"/>
          </p:nvPr>
        </p:nvPicPr>
        <p:blipFill>
          <a:blip r:embed="rId2"/>
          <a:srcRect/>
          <a:stretch>
            <a:fillRect/>
          </a:stretch>
        </p:blipFill>
        <p:spPr>
          <a:xfrm>
            <a:off x="1619250" y="671513"/>
            <a:ext cx="6192838" cy="5737225"/>
          </a:xfr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1 Título"/>
          <p:cNvSpPr>
            <a:spLocks noGrp="1"/>
          </p:cNvSpPr>
          <p:nvPr>
            <p:ph type="title"/>
          </p:nvPr>
        </p:nvSpPr>
        <p:spPr/>
        <p:txBody>
          <a:bodyPr/>
          <a:lstStyle/>
          <a:p>
            <a:pPr algn="l" eaLnBrk="1" hangingPunct="1"/>
            <a:r>
              <a:rPr lang="ca-ES" sz="3200" b="1" smtClean="0"/>
              <a:t>Polítiques de Despesa de la Salut (Catalunya)</a:t>
            </a:r>
            <a:endParaRPr lang="es-ES" sz="3200" smtClean="0"/>
          </a:p>
        </p:txBody>
      </p:sp>
      <p:pic>
        <p:nvPicPr>
          <p:cNvPr id="83970" name="3 Imagen"/>
          <p:cNvPicPr>
            <a:picLocks noChangeAspect="1" noChangeArrowheads="1"/>
          </p:cNvPicPr>
          <p:nvPr/>
        </p:nvPicPr>
        <p:blipFill>
          <a:blip r:embed="rId2"/>
          <a:srcRect/>
          <a:stretch>
            <a:fillRect/>
          </a:stretch>
        </p:blipFill>
        <p:spPr bwMode="auto">
          <a:xfrm>
            <a:off x="1571625" y="1500188"/>
            <a:ext cx="5500688" cy="3662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1 Título"/>
          <p:cNvSpPr>
            <a:spLocks noGrp="1"/>
          </p:cNvSpPr>
          <p:nvPr>
            <p:ph type="title"/>
          </p:nvPr>
        </p:nvSpPr>
        <p:spPr/>
        <p:txBody>
          <a:bodyPr/>
          <a:lstStyle/>
          <a:p>
            <a:pPr algn="l" eaLnBrk="1" hangingPunct="1"/>
            <a:r>
              <a:rPr lang="ca-ES" sz="3200" b="1" smtClean="0"/>
              <a:t>Exportacions i importacions de la sanitat a Catalunya.</a:t>
            </a:r>
            <a:endParaRPr lang="es-ES" sz="3200" smtClean="0"/>
          </a:p>
        </p:txBody>
      </p:sp>
      <p:sp>
        <p:nvSpPr>
          <p:cNvPr id="84994" name="Text Box 4"/>
          <p:cNvSpPr txBox="1">
            <a:spLocks noChangeArrowheads="1"/>
          </p:cNvSpPr>
          <p:nvPr/>
        </p:nvSpPr>
        <p:spPr bwMode="auto">
          <a:xfrm>
            <a:off x="827088" y="1628775"/>
            <a:ext cx="2376487" cy="457200"/>
          </a:xfrm>
          <a:prstGeom prst="rect">
            <a:avLst/>
          </a:prstGeom>
          <a:noFill/>
          <a:ln w="9525">
            <a:noFill/>
            <a:miter lim="800000"/>
            <a:headEnd/>
            <a:tailEnd/>
          </a:ln>
        </p:spPr>
        <p:txBody>
          <a:bodyPr>
            <a:spAutoFit/>
          </a:bodyPr>
          <a:lstStyle/>
          <a:p>
            <a:pPr>
              <a:spcBef>
                <a:spcPct val="50000"/>
              </a:spcBef>
              <a:buFontTx/>
              <a:buChar char="•"/>
            </a:pPr>
            <a:r>
              <a:rPr lang="es-ES" sz="2400" b="1" u="sng">
                <a:latin typeface="Calibri" pitchFamily="34" charset="0"/>
              </a:rPr>
              <a:t>EXPORTACIONS</a:t>
            </a:r>
          </a:p>
        </p:txBody>
      </p:sp>
      <p:pic>
        <p:nvPicPr>
          <p:cNvPr id="84995" name="Picture 5"/>
          <p:cNvPicPr>
            <a:picLocks noGrp="1" noChangeAspect="1" noChangeArrowheads="1"/>
          </p:cNvPicPr>
          <p:nvPr>
            <p:ph idx="4294967295"/>
          </p:nvPr>
        </p:nvPicPr>
        <p:blipFill>
          <a:blip r:embed="rId2"/>
          <a:srcRect/>
          <a:stretch>
            <a:fillRect/>
          </a:stretch>
        </p:blipFill>
        <p:spPr>
          <a:xfrm>
            <a:off x="4427538" y="1412875"/>
            <a:ext cx="4364037" cy="4897438"/>
          </a:xfrm>
          <a:noFill/>
          <a:ln w="28575">
            <a:solidFill>
              <a:schemeClr val="tx1"/>
            </a:solidFill>
          </a:ln>
        </p:spPr>
      </p:pic>
      <p:sp>
        <p:nvSpPr>
          <p:cNvPr id="84996" name="Text Box 6"/>
          <p:cNvSpPr txBox="1">
            <a:spLocks noChangeArrowheads="1"/>
          </p:cNvSpPr>
          <p:nvPr/>
        </p:nvSpPr>
        <p:spPr bwMode="auto">
          <a:xfrm>
            <a:off x="395288" y="2276475"/>
            <a:ext cx="3492500" cy="366713"/>
          </a:xfrm>
          <a:prstGeom prst="rect">
            <a:avLst/>
          </a:prstGeom>
          <a:noFill/>
          <a:ln w="9525">
            <a:noFill/>
            <a:miter lim="800000"/>
            <a:headEnd/>
            <a:tailEnd/>
          </a:ln>
        </p:spPr>
        <p:txBody>
          <a:bodyPr>
            <a:spAutoFit/>
          </a:bodyPr>
          <a:lstStyle/>
          <a:p>
            <a:pPr>
              <a:spcBef>
                <a:spcPct val="50000"/>
              </a:spcBef>
            </a:pPr>
            <a:r>
              <a:rPr lang="es-ES">
                <a:latin typeface="Calibri" pitchFamily="34" charset="0"/>
              </a:rPr>
              <a:t>Comparació entre 2001-2012</a:t>
            </a:r>
          </a:p>
        </p:txBody>
      </p:sp>
      <p:sp>
        <p:nvSpPr>
          <p:cNvPr id="85001" name="Rectangle 9"/>
          <p:cNvSpPr>
            <a:spLocks noChangeArrowheads="1"/>
          </p:cNvSpPr>
          <p:nvPr/>
        </p:nvSpPr>
        <p:spPr bwMode="auto">
          <a:xfrm>
            <a:off x="2943225" y="4037013"/>
            <a:ext cx="9144000" cy="0"/>
          </a:xfrm>
          <a:prstGeom prst="rect">
            <a:avLst/>
          </a:prstGeom>
          <a:noFill/>
          <a:ln w="9525">
            <a:noFill/>
            <a:miter lim="800000"/>
            <a:headEnd/>
            <a:tailEnd/>
          </a:ln>
          <a:effectLst/>
        </p:spPr>
        <p:txBody>
          <a:bodyPr wrap="none" anchor="ctr">
            <a:spAutoFit/>
          </a:bodyPr>
          <a:lstStyle/>
          <a:p>
            <a:endParaRPr lang="es-ES"/>
          </a:p>
        </p:txBody>
      </p:sp>
      <p:pic>
        <p:nvPicPr>
          <p:cNvPr id="85000" name="Picture 8"/>
          <p:cNvPicPr>
            <a:picLocks noChangeAspect="1" noChangeArrowheads="1"/>
          </p:cNvPicPr>
          <p:nvPr/>
        </p:nvPicPr>
        <p:blipFill>
          <a:blip r:embed="rId3"/>
          <a:srcRect/>
          <a:stretch>
            <a:fillRect/>
          </a:stretch>
        </p:blipFill>
        <p:spPr bwMode="auto">
          <a:xfrm>
            <a:off x="611188" y="2852738"/>
            <a:ext cx="3529012" cy="3411537"/>
          </a:xfrm>
          <a:prstGeom prst="rect">
            <a:avLst/>
          </a:prstGeom>
          <a:noFill/>
          <a:ln w="28575">
            <a:solidFill>
              <a:schemeClr val="tx1"/>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p:nvPr>
        </p:nvSpPr>
        <p:spPr/>
        <p:txBody>
          <a:bodyPr/>
          <a:lstStyle/>
          <a:p>
            <a:pPr eaLnBrk="1" hangingPunct="1"/>
            <a:r>
              <a:rPr lang="es-ES" sz="3200" b="1" smtClean="0"/>
              <a:t>VARIABLES MACROECONÒMIQUES</a:t>
            </a:r>
          </a:p>
        </p:txBody>
      </p:sp>
      <p:sp>
        <p:nvSpPr>
          <p:cNvPr id="30722" name="Rectangle 3"/>
          <p:cNvSpPr>
            <a:spLocks noGrp="1"/>
          </p:cNvSpPr>
          <p:nvPr>
            <p:ph type="body" idx="1"/>
          </p:nvPr>
        </p:nvSpPr>
        <p:spPr/>
        <p:txBody>
          <a:bodyPr/>
          <a:lstStyle/>
          <a:p>
            <a:pPr eaLnBrk="1" hangingPunct="1"/>
            <a:r>
              <a:rPr lang="ca-ES" sz="2000" smtClean="0"/>
              <a:t>qualsevol variable econòmica on s’analitza el temps i l’espai.</a:t>
            </a:r>
          </a:p>
          <a:p>
            <a:pPr eaLnBrk="1" hangingPunct="1"/>
            <a:r>
              <a:rPr lang="ca-ES" sz="2000" smtClean="0"/>
              <a:t>Les principals</a:t>
            </a:r>
          </a:p>
          <a:p>
            <a:pPr eaLnBrk="1" hangingPunct="1">
              <a:buFont typeface="Arial" charset="0"/>
              <a:buNone/>
            </a:pPr>
            <a:endParaRPr lang="ca-ES" sz="2000" smtClean="0"/>
          </a:p>
          <a:p>
            <a:pPr eaLnBrk="1" hangingPunct="1">
              <a:buFont typeface="Arial" charset="0"/>
              <a:buNone/>
            </a:pPr>
            <a:r>
              <a:rPr lang="ca-ES" sz="2000" smtClean="0"/>
              <a:t>Consum</a:t>
            </a:r>
          </a:p>
          <a:p>
            <a:pPr eaLnBrk="1" hangingPunct="1">
              <a:buFont typeface="Arial" charset="0"/>
              <a:buNone/>
            </a:pPr>
            <a:r>
              <a:rPr lang="ca-ES" sz="2000" smtClean="0"/>
              <a:t>Atur</a:t>
            </a:r>
          </a:p>
          <a:p>
            <a:pPr eaLnBrk="1" hangingPunct="1">
              <a:buFont typeface="Arial" charset="0"/>
              <a:buNone/>
            </a:pPr>
            <a:r>
              <a:rPr lang="ca-ES" sz="2000" smtClean="0"/>
              <a:t>Inversió</a:t>
            </a:r>
          </a:p>
          <a:p>
            <a:pPr eaLnBrk="1" hangingPunct="1">
              <a:buFont typeface="Arial" charset="0"/>
              <a:buNone/>
            </a:pPr>
            <a:endParaRPr lang="ca-ES" sz="2000" smtClean="0"/>
          </a:p>
          <a:p>
            <a:pPr eaLnBrk="1" hangingPunct="1">
              <a:buFont typeface="Arial" charset="0"/>
              <a:buNone/>
            </a:pPr>
            <a:r>
              <a:rPr lang="ca-ES" sz="2000" smtClean="0"/>
              <a:t>Creixement del PIB</a:t>
            </a:r>
          </a:p>
          <a:p>
            <a:pPr eaLnBrk="1" hangingPunct="1">
              <a:buFont typeface="Arial" charset="0"/>
              <a:buNone/>
            </a:pPr>
            <a:r>
              <a:rPr lang="ca-ES" sz="2000" smtClean="0"/>
              <a:t>Exportació i Importació</a:t>
            </a:r>
          </a:p>
          <a:p>
            <a:pPr eaLnBrk="1" hangingPunct="1">
              <a:buFont typeface="Arial" charset="0"/>
              <a:buNone/>
            </a:pPr>
            <a:r>
              <a:rPr lang="ca-ES" sz="2000" smtClean="0"/>
              <a:t>Despeses</a:t>
            </a:r>
          </a:p>
          <a:p>
            <a:pPr eaLnBrk="1" hangingPunct="1">
              <a:buFont typeface="Arial" charset="0"/>
              <a:buNone/>
            </a:pPr>
            <a:r>
              <a:rPr lang="ca-ES" sz="2000" smtClean="0"/>
              <a:t>...entre d’altres</a:t>
            </a:r>
            <a:endParaRPr lang="es-ES" sz="2000" smtClean="0"/>
          </a:p>
        </p:txBody>
      </p:sp>
      <p:sp>
        <p:nvSpPr>
          <p:cNvPr id="30723" name="Line 4"/>
          <p:cNvSpPr>
            <a:spLocks noChangeShapeType="1"/>
          </p:cNvSpPr>
          <p:nvPr/>
        </p:nvSpPr>
        <p:spPr bwMode="auto">
          <a:xfrm flipV="1">
            <a:off x="1476375" y="3357563"/>
            <a:ext cx="360363" cy="144462"/>
          </a:xfrm>
          <a:prstGeom prst="line">
            <a:avLst/>
          </a:prstGeom>
          <a:noFill/>
          <a:ln w="9525">
            <a:solidFill>
              <a:schemeClr val="tx1"/>
            </a:solidFill>
            <a:round/>
            <a:headEnd/>
            <a:tailEnd type="triangle" w="med" len="med"/>
          </a:ln>
        </p:spPr>
        <p:txBody>
          <a:bodyPr/>
          <a:lstStyle/>
          <a:p>
            <a:endParaRPr lang="es-ES"/>
          </a:p>
        </p:txBody>
      </p:sp>
      <p:sp>
        <p:nvSpPr>
          <p:cNvPr id="30724" name="Line 5"/>
          <p:cNvSpPr>
            <a:spLocks noChangeShapeType="1"/>
          </p:cNvSpPr>
          <p:nvPr/>
        </p:nvSpPr>
        <p:spPr bwMode="auto">
          <a:xfrm>
            <a:off x="1476375" y="3644900"/>
            <a:ext cx="360363" cy="73025"/>
          </a:xfrm>
          <a:prstGeom prst="line">
            <a:avLst/>
          </a:prstGeom>
          <a:noFill/>
          <a:ln w="9525">
            <a:solidFill>
              <a:schemeClr val="tx1"/>
            </a:solidFill>
            <a:round/>
            <a:headEnd/>
            <a:tailEnd type="triangle" w="med" len="med"/>
          </a:ln>
        </p:spPr>
        <p:txBody>
          <a:bodyPr/>
          <a:lstStyle/>
          <a:p>
            <a:endParaRPr lang="es-ES"/>
          </a:p>
        </p:txBody>
      </p:sp>
      <p:pic>
        <p:nvPicPr>
          <p:cNvPr id="30725" name="3 Imagen"/>
          <p:cNvPicPr>
            <a:picLocks noChangeAspect="1" noChangeArrowheads="1"/>
          </p:cNvPicPr>
          <p:nvPr/>
        </p:nvPicPr>
        <p:blipFill>
          <a:blip r:embed="rId2"/>
          <a:srcRect l="28395" t="26212" b="5286"/>
          <a:stretch>
            <a:fillRect/>
          </a:stretch>
        </p:blipFill>
        <p:spPr bwMode="auto">
          <a:xfrm>
            <a:off x="6443663" y="1989138"/>
            <a:ext cx="2305050" cy="2124075"/>
          </a:xfrm>
          <a:prstGeom prst="rect">
            <a:avLst/>
          </a:prstGeom>
          <a:noFill/>
          <a:ln w="9525">
            <a:noFill/>
            <a:miter lim="800000"/>
            <a:headEnd/>
            <a:tailEnd/>
          </a:ln>
        </p:spPr>
      </p:pic>
      <p:sp>
        <p:nvSpPr>
          <p:cNvPr id="30726" name="Text Box 8"/>
          <p:cNvSpPr txBox="1">
            <a:spLocks noChangeArrowheads="1"/>
          </p:cNvSpPr>
          <p:nvPr/>
        </p:nvSpPr>
        <p:spPr bwMode="auto">
          <a:xfrm>
            <a:off x="1908175" y="3141663"/>
            <a:ext cx="935038" cy="366712"/>
          </a:xfrm>
          <a:prstGeom prst="rect">
            <a:avLst/>
          </a:prstGeom>
          <a:noFill/>
          <a:ln w="9525">
            <a:noFill/>
            <a:miter lim="800000"/>
            <a:headEnd/>
            <a:tailEnd/>
          </a:ln>
        </p:spPr>
        <p:txBody>
          <a:bodyPr>
            <a:spAutoFit/>
          </a:bodyPr>
          <a:lstStyle/>
          <a:p>
            <a:pPr>
              <a:spcBef>
                <a:spcPct val="50000"/>
              </a:spcBef>
            </a:pPr>
            <a:r>
              <a:rPr lang="es-ES"/>
              <a:t>privada</a:t>
            </a:r>
          </a:p>
        </p:txBody>
      </p:sp>
      <p:sp>
        <p:nvSpPr>
          <p:cNvPr id="30727" name="Text Box 9"/>
          <p:cNvSpPr txBox="1">
            <a:spLocks noChangeArrowheads="1"/>
          </p:cNvSpPr>
          <p:nvPr/>
        </p:nvSpPr>
        <p:spPr bwMode="auto">
          <a:xfrm>
            <a:off x="1908175" y="3573463"/>
            <a:ext cx="1295400" cy="366712"/>
          </a:xfrm>
          <a:prstGeom prst="rect">
            <a:avLst/>
          </a:prstGeom>
          <a:noFill/>
          <a:ln w="9525">
            <a:noFill/>
            <a:miter lim="800000"/>
            <a:headEnd/>
            <a:tailEnd/>
          </a:ln>
        </p:spPr>
        <p:txBody>
          <a:bodyPr>
            <a:spAutoFit/>
          </a:bodyPr>
          <a:lstStyle/>
          <a:p>
            <a:pPr>
              <a:spcBef>
                <a:spcPct val="50000"/>
              </a:spcBef>
            </a:pPr>
            <a:r>
              <a:rPr lang="es-ES"/>
              <a:t>pública</a:t>
            </a:r>
          </a:p>
        </p:txBody>
      </p:sp>
      <p:pic>
        <p:nvPicPr>
          <p:cNvPr id="30728" name="4 Imagen"/>
          <p:cNvPicPr>
            <a:picLocks noChangeAspect="1" noChangeArrowheads="1"/>
          </p:cNvPicPr>
          <p:nvPr/>
        </p:nvPicPr>
        <p:blipFill>
          <a:blip r:embed="rId3"/>
          <a:srcRect l="27866" t="24350" b="2863"/>
          <a:stretch>
            <a:fillRect/>
          </a:stretch>
        </p:blipFill>
        <p:spPr bwMode="auto">
          <a:xfrm>
            <a:off x="5435600" y="3213100"/>
            <a:ext cx="2446338" cy="2236788"/>
          </a:xfrm>
          <a:prstGeom prst="rect">
            <a:avLst/>
          </a:prstGeom>
          <a:noFill/>
          <a:ln w="9525">
            <a:noFill/>
            <a:miter lim="800000"/>
            <a:headEnd/>
            <a:tailEnd/>
          </a:ln>
        </p:spPr>
      </p:pic>
      <p:pic>
        <p:nvPicPr>
          <p:cNvPr id="30729" name="3 Imagen"/>
          <p:cNvPicPr>
            <a:picLocks noChangeAspect="1" noChangeArrowheads="1"/>
          </p:cNvPicPr>
          <p:nvPr/>
        </p:nvPicPr>
        <p:blipFill>
          <a:blip r:embed="rId4"/>
          <a:srcRect l="16756" t="14317" r="42680" b="21587"/>
          <a:stretch>
            <a:fillRect/>
          </a:stretch>
        </p:blipFill>
        <p:spPr bwMode="auto">
          <a:xfrm>
            <a:off x="4932363" y="2205038"/>
            <a:ext cx="1370012" cy="2133600"/>
          </a:xfrm>
          <a:prstGeom prst="rect">
            <a:avLst/>
          </a:prstGeom>
          <a:noFill/>
          <a:ln w="9525">
            <a:noFill/>
            <a:miter lim="800000"/>
            <a:headEnd/>
            <a:tailEnd/>
          </a:ln>
        </p:spPr>
      </p:pic>
      <p:pic>
        <p:nvPicPr>
          <p:cNvPr id="30730" name="3 Imagen"/>
          <p:cNvPicPr>
            <a:picLocks noChangeAspect="1" noChangeArrowheads="1"/>
          </p:cNvPicPr>
          <p:nvPr/>
        </p:nvPicPr>
        <p:blipFill>
          <a:blip r:embed="rId5"/>
          <a:srcRect l="9348" t="36784" r="38802" b="33920"/>
          <a:stretch>
            <a:fillRect/>
          </a:stretch>
        </p:blipFill>
        <p:spPr bwMode="auto">
          <a:xfrm>
            <a:off x="3132138" y="4149725"/>
            <a:ext cx="2727325" cy="1325563"/>
          </a:xfrm>
          <a:prstGeom prst="rect">
            <a:avLst/>
          </a:prstGeom>
          <a:noFill/>
          <a:ln w="9525">
            <a:noFill/>
            <a:miter lim="800000"/>
            <a:headEnd/>
            <a:tailEnd/>
          </a:ln>
        </p:spPr>
      </p:pic>
      <p:pic>
        <p:nvPicPr>
          <p:cNvPr id="30731" name="4 Imagen"/>
          <p:cNvPicPr>
            <a:picLocks noChangeAspect="1" noChangeArrowheads="1"/>
          </p:cNvPicPr>
          <p:nvPr/>
        </p:nvPicPr>
        <p:blipFill>
          <a:blip r:embed="rId6"/>
          <a:srcRect l="11111" t="23347" r="12169" b="8810"/>
          <a:stretch>
            <a:fillRect/>
          </a:stretch>
        </p:blipFill>
        <p:spPr bwMode="auto">
          <a:xfrm>
            <a:off x="5435600" y="5084763"/>
            <a:ext cx="3384550" cy="142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p:cNvSpPr>
          <p:nvPr>
            <p:ph type="title"/>
          </p:nvPr>
        </p:nvSpPr>
        <p:spPr/>
        <p:txBody>
          <a:bodyPr/>
          <a:lstStyle/>
          <a:p>
            <a:pPr eaLnBrk="1" hangingPunct="1"/>
            <a:endParaRPr lang="es-ES" smtClean="0"/>
          </a:p>
        </p:txBody>
      </p:sp>
      <p:sp>
        <p:nvSpPr>
          <p:cNvPr id="86018" name="Rectangle 3"/>
          <p:cNvSpPr>
            <a:spLocks noGrp="1"/>
          </p:cNvSpPr>
          <p:nvPr>
            <p:ph type="body" idx="1"/>
          </p:nvPr>
        </p:nvSpPr>
        <p:spPr>
          <a:xfrm>
            <a:off x="457200" y="260350"/>
            <a:ext cx="8229600" cy="5865813"/>
          </a:xfrm>
        </p:spPr>
        <p:txBody>
          <a:bodyPr/>
          <a:lstStyle/>
          <a:p>
            <a:pPr eaLnBrk="1" hangingPunct="1"/>
            <a:r>
              <a:rPr lang="es-ES" sz="2400" b="1" u="sng" smtClean="0"/>
              <a:t>IMPORTACIONS</a:t>
            </a:r>
          </a:p>
        </p:txBody>
      </p:sp>
      <p:pic>
        <p:nvPicPr>
          <p:cNvPr id="86019" name="Picture 4"/>
          <p:cNvPicPr>
            <a:picLocks noChangeAspect="1" noChangeArrowheads="1"/>
          </p:cNvPicPr>
          <p:nvPr/>
        </p:nvPicPr>
        <p:blipFill>
          <a:blip r:embed="rId2"/>
          <a:srcRect/>
          <a:stretch>
            <a:fillRect/>
          </a:stretch>
        </p:blipFill>
        <p:spPr bwMode="auto">
          <a:xfrm>
            <a:off x="250825" y="765175"/>
            <a:ext cx="8675688" cy="5903913"/>
          </a:xfrm>
          <a:prstGeom prst="rect">
            <a:avLst/>
          </a:prstGeom>
          <a:noFill/>
          <a:ln w="9525">
            <a:noFill/>
            <a:miter lim="800000"/>
            <a:headEnd/>
            <a:tailEnd/>
          </a:ln>
        </p:spPr>
      </p:pic>
      <p:sp>
        <p:nvSpPr>
          <p:cNvPr id="86020" name="AutoShape 5"/>
          <p:cNvSpPr>
            <a:spLocks noChangeArrowheads="1"/>
          </p:cNvSpPr>
          <p:nvPr/>
        </p:nvSpPr>
        <p:spPr bwMode="auto">
          <a:xfrm>
            <a:off x="0" y="4149725"/>
            <a:ext cx="9144000" cy="1079500"/>
          </a:xfrm>
          <a:custGeom>
            <a:avLst/>
            <a:gdLst>
              <a:gd name="T0" fmla="*/ 1935480147 w 21600"/>
              <a:gd name="T1" fmla="*/ 0 h 21600"/>
              <a:gd name="T2" fmla="*/ 566844610 w 21600"/>
              <a:gd name="T3" fmla="*/ 7900191 h 21600"/>
              <a:gd name="T4" fmla="*/ 0 w 21600"/>
              <a:gd name="T5" fmla="*/ 26975009 h 21600"/>
              <a:gd name="T6" fmla="*/ 566844610 w 21600"/>
              <a:gd name="T7" fmla="*/ 46049817 h 21600"/>
              <a:gd name="T8" fmla="*/ 1935480147 w 21600"/>
              <a:gd name="T9" fmla="*/ 53950017 h 21600"/>
              <a:gd name="T10" fmla="*/ 2147483647 w 21600"/>
              <a:gd name="T11" fmla="*/ 46049817 h 21600"/>
              <a:gd name="T12" fmla="*/ 2147483647 w 21600"/>
              <a:gd name="T13" fmla="*/ 26975009 h 21600"/>
              <a:gd name="T14" fmla="*/ 2147483647 w 21600"/>
              <a:gd name="T15" fmla="*/ 7900191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89" y="10800"/>
                </a:moveTo>
                <a:cubicBezTo>
                  <a:pt x="289" y="16605"/>
                  <a:pt x="4995" y="21311"/>
                  <a:pt x="10800" y="21311"/>
                </a:cubicBezTo>
                <a:cubicBezTo>
                  <a:pt x="16605" y="21311"/>
                  <a:pt x="21311" y="16605"/>
                  <a:pt x="21311" y="10800"/>
                </a:cubicBezTo>
                <a:cubicBezTo>
                  <a:pt x="21311" y="4995"/>
                  <a:pt x="16605" y="289"/>
                  <a:pt x="10800" y="289"/>
                </a:cubicBezTo>
                <a:cubicBezTo>
                  <a:pt x="4995" y="289"/>
                  <a:pt x="289" y="4995"/>
                  <a:pt x="289" y="10800"/>
                </a:cubicBezTo>
                <a:close/>
              </a:path>
            </a:pathLst>
          </a:custGeom>
          <a:solidFill>
            <a:srgbClr val="008000"/>
          </a:solidFill>
          <a:ln w="28575">
            <a:solidFill>
              <a:srgbClr val="339966"/>
            </a:solidFill>
            <a:round/>
            <a:headEnd/>
            <a:tailEnd/>
          </a:ln>
        </p:spPr>
        <p:txBody>
          <a:bodyPr/>
          <a:lstStyle/>
          <a:p>
            <a:endParaRPr lang="es-ES"/>
          </a:p>
        </p:txBody>
      </p:sp>
      <p:sp>
        <p:nvSpPr>
          <p:cNvPr id="86021" name="Rectangle 6"/>
          <p:cNvSpPr>
            <a:spLocks noChangeArrowheads="1"/>
          </p:cNvSpPr>
          <p:nvPr/>
        </p:nvSpPr>
        <p:spPr bwMode="auto">
          <a:xfrm>
            <a:off x="3563938" y="4365625"/>
            <a:ext cx="5040312" cy="647700"/>
          </a:xfrm>
          <a:prstGeom prst="rect">
            <a:avLst/>
          </a:prstGeom>
          <a:noFill/>
          <a:ln w="38100">
            <a:solidFill>
              <a:srgbClr val="99CC00"/>
            </a:solidFill>
            <a:miter lim="800000"/>
            <a:headEnd/>
            <a:tailEnd/>
          </a:ln>
        </p:spPr>
        <p:txBody>
          <a:bodyPr/>
          <a:lstStyle/>
          <a:p>
            <a:endParaRPr lang="es-E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1 Título"/>
          <p:cNvSpPr>
            <a:spLocks noGrp="1"/>
          </p:cNvSpPr>
          <p:nvPr>
            <p:ph type="title"/>
          </p:nvPr>
        </p:nvSpPr>
        <p:spPr/>
        <p:txBody>
          <a:bodyPr/>
          <a:lstStyle/>
          <a:p>
            <a:pPr algn="l" eaLnBrk="1" hangingPunct="1"/>
            <a:r>
              <a:rPr lang="ca-ES" sz="3200" b="1" smtClean="0"/>
              <a:t>CANALS DE DISTRIBUCIÓ</a:t>
            </a:r>
            <a:endParaRPr lang="es-ES" sz="3200" smtClean="0"/>
          </a:p>
        </p:txBody>
      </p:sp>
      <p:sp>
        <p:nvSpPr>
          <p:cNvPr id="87042" name="2 Marcador de contenido"/>
          <p:cNvSpPr>
            <a:spLocks noGrp="1"/>
          </p:cNvSpPr>
          <p:nvPr>
            <p:ph idx="1"/>
          </p:nvPr>
        </p:nvSpPr>
        <p:spPr>
          <a:xfrm>
            <a:off x="5003800" y="3573463"/>
            <a:ext cx="3683000" cy="2552700"/>
          </a:xfrm>
        </p:spPr>
        <p:txBody>
          <a:bodyPr/>
          <a:lstStyle/>
          <a:p>
            <a:pPr eaLnBrk="1" hangingPunct="1"/>
            <a:endParaRPr lang="es-ES" smtClean="0"/>
          </a:p>
        </p:txBody>
      </p:sp>
      <p:sp>
        <p:nvSpPr>
          <p:cNvPr id="87043" name="Text Box 5"/>
          <p:cNvSpPr txBox="1">
            <a:spLocks noChangeArrowheads="1"/>
          </p:cNvSpPr>
          <p:nvPr/>
        </p:nvSpPr>
        <p:spPr bwMode="auto">
          <a:xfrm>
            <a:off x="684213" y="1196975"/>
            <a:ext cx="7991475" cy="366713"/>
          </a:xfrm>
          <a:prstGeom prst="rect">
            <a:avLst/>
          </a:prstGeom>
          <a:noFill/>
          <a:ln w="9525">
            <a:noFill/>
            <a:miter lim="800000"/>
            <a:headEnd/>
            <a:tailEnd/>
          </a:ln>
        </p:spPr>
        <p:txBody>
          <a:bodyPr>
            <a:spAutoFit/>
          </a:bodyPr>
          <a:lstStyle/>
          <a:p>
            <a:r>
              <a:rPr lang="ca-ES" b="1" i="1"/>
              <a:t>Priorització de les accions  </a:t>
            </a:r>
            <a:endParaRPr lang="es-ES"/>
          </a:p>
        </p:txBody>
      </p:sp>
      <p:pic>
        <p:nvPicPr>
          <p:cNvPr id="87044" name="Imagen 30"/>
          <p:cNvPicPr>
            <a:picLocks noChangeAspect="1" noChangeArrowheads="1"/>
          </p:cNvPicPr>
          <p:nvPr/>
        </p:nvPicPr>
        <p:blipFill>
          <a:blip r:embed="rId2"/>
          <a:srcRect/>
          <a:stretch>
            <a:fillRect/>
          </a:stretch>
        </p:blipFill>
        <p:spPr bwMode="auto">
          <a:xfrm>
            <a:off x="1116013" y="1916113"/>
            <a:ext cx="4824412" cy="3643312"/>
          </a:xfrm>
          <a:prstGeom prst="rect">
            <a:avLst/>
          </a:prstGeom>
          <a:noFill/>
          <a:ln w="9525">
            <a:noFill/>
            <a:miter lim="800000"/>
            <a:headEnd/>
            <a:tailEnd/>
          </a:ln>
        </p:spPr>
      </p:pic>
      <p:sp>
        <p:nvSpPr>
          <p:cNvPr id="87045" name="Line 7"/>
          <p:cNvSpPr>
            <a:spLocks noChangeShapeType="1"/>
          </p:cNvSpPr>
          <p:nvPr/>
        </p:nvSpPr>
        <p:spPr bwMode="auto">
          <a:xfrm flipV="1">
            <a:off x="5076825" y="1916113"/>
            <a:ext cx="1366838" cy="1152525"/>
          </a:xfrm>
          <a:prstGeom prst="line">
            <a:avLst/>
          </a:prstGeom>
          <a:noFill/>
          <a:ln w="28575">
            <a:solidFill>
              <a:schemeClr val="tx1"/>
            </a:solidFill>
            <a:round/>
            <a:headEnd/>
            <a:tailEnd type="triangle" w="med" len="med"/>
          </a:ln>
        </p:spPr>
        <p:txBody>
          <a:bodyPr/>
          <a:lstStyle/>
          <a:p>
            <a:endParaRPr lang="es-ES"/>
          </a:p>
        </p:txBody>
      </p:sp>
      <p:sp>
        <p:nvSpPr>
          <p:cNvPr id="87046" name="Text Box 8"/>
          <p:cNvSpPr txBox="1">
            <a:spLocks noChangeArrowheads="1"/>
          </p:cNvSpPr>
          <p:nvPr/>
        </p:nvSpPr>
        <p:spPr bwMode="auto">
          <a:xfrm>
            <a:off x="6084888" y="1557338"/>
            <a:ext cx="1943100" cy="581025"/>
          </a:xfrm>
          <a:prstGeom prst="rect">
            <a:avLst/>
          </a:prstGeom>
          <a:noFill/>
          <a:ln w="9525">
            <a:noFill/>
            <a:miter lim="800000"/>
            <a:headEnd/>
            <a:tailEnd/>
          </a:ln>
        </p:spPr>
        <p:txBody>
          <a:bodyPr>
            <a:spAutoFit/>
          </a:bodyPr>
          <a:lstStyle/>
          <a:p>
            <a:pPr algn="ctr">
              <a:spcBef>
                <a:spcPct val="50000"/>
              </a:spcBef>
            </a:pPr>
            <a:r>
              <a:rPr lang="es-ES" sz="1600">
                <a:latin typeface="Calibri" pitchFamily="34" charset="0"/>
              </a:rPr>
              <a:t>CREACIÓ DEL PRODUCTE</a:t>
            </a:r>
          </a:p>
        </p:txBody>
      </p:sp>
      <p:sp>
        <p:nvSpPr>
          <p:cNvPr id="87047" name="Line 9"/>
          <p:cNvSpPr>
            <a:spLocks noChangeShapeType="1"/>
          </p:cNvSpPr>
          <p:nvPr/>
        </p:nvSpPr>
        <p:spPr bwMode="auto">
          <a:xfrm flipH="1">
            <a:off x="2700338" y="5373688"/>
            <a:ext cx="503237" cy="576262"/>
          </a:xfrm>
          <a:prstGeom prst="line">
            <a:avLst/>
          </a:prstGeom>
          <a:noFill/>
          <a:ln w="28575">
            <a:solidFill>
              <a:schemeClr val="tx1"/>
            </a:solidFill>
            <a:round/>
            <a:headEnd/>
            <a:tailEnd type="triangle" w="med" len="med"/>
          </a:ln>
        </p:spPr>
        <p:txBody>
          <a:bodyPr/>
          <a:lstStyle/>
          <a:p>
            <a:endParaRPr lang="es-ES"/>
          </a:p>
        </p:txBody>
      </p:sp>
      <p:sp>
        <p:nvSpPr>
          <p:cNvPr id="87048" name="Text Box 10"/>
          <p:cNvSpPr txBox="1">
            <a:spLocks noChangeArrowheads="1"/>
          </p:cNvSpPr>
          <p:nvPr/>
        </p:nvSpPr>
        <p:spPr bwMode="auto">
          <a:xfrm>
            <a:off x="1331913" y="5949950"/>
            <a:ext cx="2376487"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PROCÉS DEL TRAJECTE FINS EL CONSUMIDOR</a:t>
            </a:r>
          </a:p>
        </p:txBody>
      </p:sp>
      <p:sp>
        <p:nvSpPr>
          <p:cNvPr id="87049" name="Line 11"/>
          <p:cNvSpPr>
            <a:spLocks noChangeShapeType="1"/>
          </p:cNvSpPr>
          <p:nvPr/>
        </p:nvSpPr>
        <p:spPr bwMode="auto">
          <a:xfrm flipH="1" flipV="1">
            <a:off x="1042988" y="2636838"/>
            <a:ext cx="865187" cy="431800"/>
          </a:xfrm>
          <a:prstGeom prst="line">
            <a:avLst/>
          </a:prstGeom>
          <a:noFill/>
          <a:ln w="28575">
            <a:solidFill>
              <a:schemeClr val="tx1"/>
            </a:solidFill>
            <a:round/>
            <a:headEnd/>
            <a:tailEnd type="triangle" w="med" len="med"/>
          </a:ln>
        </p:spPr>
        <p:txBody>
          <a:bodyPr/>
          <a:lstStyle/>
          <a:p>
            <a:endParaRPr lang="es-ES"/>
          </a:p>
        </p:txBody>
      </p:sp>
      <p:sp>
        <p:nvSpPr>
          <p:cNvPr id="87050" name="Text Box 12"/>
          <p:cNvSpPr txBox="1">
            <a:spLocks noChangeArrowheads="1"/>
          </p:cNvSpPr>
          <p:nvPr/>
        </p:nvSpPr>
        <p:spPr bwMode="auto">
          <a:xfrm>
            <a:off x="323850" y="1989138"/>
            <a:ext cx="1871663" cy="641350"/>
          </a:xfrm>
          <a:prstGeom prst="rect">
            <a:avLst/>
          </a:prstGeom>
          <a:noFill/>
          <a:ln w="9525">
            <a:noFill/>
            <a:miter lim="800000"/>
            <a:headEnd/>
            <a:tailEnd/>
          </a:ln>
        </p:spPr>
        <p:txBody>
          <a:bodyPr>
            <a:spAutoFit/>
          </a:bodyPr>
          <a:lstStyle/>
          <a:p>
            <a:pPr algn="ctr">
              <a:spcBef>
                <a:spcPct val="50000"/>
              </a:spcBef>
            </a:pPr>
            <a:r>
              <a:rPr lang="es-ES" b="1">
                <a:latin typeface="Calibri" pitchFamily="34" charset="0"/>
              </a:rPr>
              <a:t>EL CONSUMIDOR EL CONSUMEIX</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p:cNvSpPr>
          <p:nvPr>
            <p:ph type="title"/>
          </p:nvPr>
        </p:nvSpPr>
        <p:spPr/>
        <p:txBody>
          <a:bodyPr/>
          <a:lstStyle/>
          <a:p>
            <a:pPr eaLnBrk="1" hangingPunct="1"/>
            <a:endParaRPr lang="es-ES" smtClean="0"/>
          </a:p>
        </p:txBody>
      </p:sp>
      <p:sp>
        <p:nvSpPr>
          <p:cNvPr id="88066" name="Rectangle 3"/>
          <p:cNvSpPr>
            <a:spLocks noGrp="1"/>
          </p:cNvSpPr>
          <p:nvPr>
            <p:ph type="body" idx="1"/>
          </p:nvPr>
        </p:nvSpPr>
        <p:spPr/>
        <p:txBody>
          <a:bodyPr/>
          <a:lstStyle/>
          <a:p>
            <a:pPr eaLnBrk="1" hangingPunct="1"/>
            <a:endParaRPr lang="es-ES" smtClean="0"/>
          </a:p>
        </p:txBody>
      </p:sp>
      <p:pic>
        <p:nvPicPr>
          <p:cNvPr id="88067" name="Picture 4"/>
          <p:cNvPicPr>
            <a:picLocks noChangeAspect="1" noChangeArrowheads="1"/>
          </p:cNvPicPr>
          <p:nvPr/>
        </p:nvPicPr>
        <p:blipFill>
          <a:blip r:embed="rId2"/>
          <a:srcRect/>
          <a:stretch>
            <a:fillRect/>
          </a:stretch>
        </p:blipFill>
        <p:spPr bwMode="auto">
          <a:xfrm>
            <a:off x="323850" y="1341438"/>
            <a:ext cx="8347075" cy="4835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p:cNvSpPr>
          <p:nvPr>
            <p:ph type="title"/>
          </p:nvPr>
        </p:nvSpPr>
        <p:spPr/>
        <p:txBody>
          <a:bodyPr/>
          <a:lstStyle/>
          <a:p>
            <a:pPr eaLnBrk="1" hangingPunct="1"/>
            <a:endParaRPr lang="es-ES" smtClean="0"/>
          </a:p>
        </p:txBody>
      </p:sp>
      <p:pic>
        <p:nvPicPr>
          <p:cNvPr id="89090" name="Imagen 4"/>
          <p:cNvPicPr>
            <a:picLocks noGrp="1" noChangeAspect="1" noChangeArrowheads="1"/>
          </p:cNvPicPr>
          <p:nvPr>
            <p:ph type="body" idx="1"/>
          </p:nvPr>
        </p:nvPicPr>
        <p:blipFill>
          <a:blip r:embed="rId2"/>
          <a:srcRect/>
          <a:stretch>
            <a:fillRect/>
          </a:stretch>
        </p:blipFill>
        <p:spPr>
          <a:xfrm>
            <a:off x="1619250" y="1052513"/>
            <a:ext cx="6353175" cy="4672012"/>
          </a:xfr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p:cNvSpPr>
          <p:nvPr>
            <p:ph type="title"/>
          </p:nvPr>
        </p:nvSpPr>
        <p:spPr/>
        <p:txBody>
          <a:bodyPr/>
          <a:lstStyle/>
          <a:p>
            <a:pPr eaLnBrk="1" hangingPunct="1"/>
            <a:endParaRPr lang="es-ES" smtClean="0"/>
          </a:p>
        </p:txBody>
      </p:sp>
      <p:pic>
        <p:nvPicPr>
          <p:cNvPr id="90114" name="Imagen 1"/>
          <p:cNvPicPr>
            <a:picLocks noGrp="1" noChangeAspect="1" noChangeArrowheads="1"/>
          </p:cNvPicPr>
          <p:nvPr>
            <p:ph type="body" idx="1"/>
          </p:nvPr>
        </p:nvPicPr>
        <p:blipFill>
          <a:blip r:embed="rId2"/>
          <a:srcRect l="11641" t="27754" r="7761" b="19603"/>
          <a:stretch>
            <a:fillRect/>
          </a:stretch>
        </p:blipFill>
        <p:spPr>
          <a:xfrm>
            <a:off x="684213" y="404813"/>
            <a:ext cx="7632700" cy="6105525"/>
          </a:xfrm>
        </p:spPr>
      </p:pic>
      <p:sp>
        <p:nvSpPr>
          <p:cNvPr id="84997" name="AutoShape 5"/>
          <p:cNvSpPr>
            <a:spLocks noChangeArrowheads="1"/>
          </p:cNvSpPr>
          <p:nvPr/>
        </p:nvSpPr>
        <p:spPr bwMode="auto">
          <a:xfrm>
            <a:off x="1042988" y="692150"/>
            <a:ext cx="792162" cy="720725"/>
          </a:xfrm>
          <a:prstGeom prst="star5">
            <a:avLst/>
          </a:prstGeom>
          <a:solidFill>
            <a:schemeClr val="hlink"/>
          </a:solidFill>
          <a:ln w="9525">
            <a:solidFill>
              <a:schemeClr val="tx1"/>
            </a:solidFill>
            <a:miter lim="800000"/>
            <a:headEnd/>
            <a:tailEnd/>
          </a:ln>
          <a:effectLst/>
        </p:spPr>
        <p:txBody>
          <a:bodyPr wrap="none" anchor="ctr"/>
          <a:lstStyle/>
          <a:p>
            <a:pPr algn="ctr">
              <a:defRPr/>
            </a:pPr>
            <a:endParaRPr lang="es-ES">
              <a:solidFill>
                <a:srgbClr val="FF0000"/>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algn="l" eaLnBrk="1" fontAlgn="auto" hangingPunct="1">
              <a:spcAft>
                <a:spcPts val="0"/>
              </a:spcAft>
              <a:defRPr/>
            </a:pPr>
            <a:r>
              <a:rPr lang="ca-ES" sz="3600" b="1" dirty="0" smtClean="0"/>
              <a:t/>
            </a:r>
            <a:br>
              <a:rPr lang="ca-ES" sz="3600" b="1" dirty="0" smtClean="0"/>
            </a:br>
            <a:r>
              <a:rPr lang="ca-ES" sz="3600" b="1" dirty="0"/>
              <a:t/>
            </a:r>
            <a:br>
              <a:rPr lang="ca-ES" sz="3600" b="1" dirty="0"/>
            </a:br>
            <a:r>
              <a:rPr lang="ca-ES" sz="3600" b="1" dirty="0" smtClean="0"/>
              <a:t>Economia </a:t>
            </a:r>
            <a:r>
              <a:rPr lang="ca-ES" sz="3600" b="1" dirty="0"/>
              <a:t>Catalana</a:t>
            </a:r>
            <a:r>
              <a:rPr lang="es-ES" sz="3600" dirty="0"/>
              <a:t/>
            </a:r>
            <a:br>
              <a:rPr lang="es-ES" sz="3600" dirty="0"/>
            </a:br>
            <a:r>
              <a:rPr lang="ca-ES" sz="3600" b="1" dirty="0" smtClean="0"/>
              <a:t>Pes </a:t>
            </a:r>
            <a:r>
              <a:rPr lang="ca-ES" sz="3600" b="1" dirty="0"/>
              <a:t>en % sobre el PIB</a:t>
            </a:r>
            <a:r>
              <a:rPr lang="es-ES" sz="3600" dirty="0"/>
              <a:t/>
            </a:r>
            <a:br>
              <a:rPr lang="es-ES" sz="3600" dirty="0"/>
            </a:br>
            <a:r>
              <a:rPr lang="ca-ES" sz="3600" b="1" dirty="0"/>
              <a:t>PIB</a:t>
            </a:r>
            <a:r>
              <a:rPr lang="es-ES" dirty="0"/>
              <a:t/>
            </a:r>
            <a:br>
              <a:rPr lang="es-ES" dirty="0"/>
            </a:br>
            <a:endParaRPr lang="es-ES" dirty="0"/>
          </a:p>
        </p:txBody>
      </p:sp>
      <p:pic>
        <p:nvPicPr>
          <p:cNvPr id="91138" name="3 Imagen"/>
          <p:cNvPicPr>
            <a:picLocks noChangeAspect="1" noChangeArrowheads="1"/>
          </p:cNvPicPr>
          <p:nvPr/>
        </p:nvPicPr>
        <p:blipFill>
          <a:blip r:embed="rId2"/>
          <a:srcRect l="32098" t="58653" r="28395" b="21465"/>
          <a:stretch>
            <a:fillRect/>
          </a:stretch>
        </p:blipFill>
        <p:spPr bwMode="auto">
          <a:xfrm>
            <a:off x="1719263" y="2281238"/>
            <a:ext cx="592455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1 Título"/>
          <p:cNvSpPr>
            <a:spLocks noGrp="1"/>
          </p:cNvSpPr>
          <p:nvPr>
            <p:ph type="title"/>
          </p:nvPr>
        </p:nvSpPr>
        <p:spPr/>
        <p:txBody>
          <a:bodyPr/>
          <a:lstStyle/>
          <a:p>
            <a:pPr algn="l" eaLnBrk="1" hangingPunct="1"/>
            <a:r>
              <a:rPr lang="ca-ES" sz="3200" b="1" smtClean="0"/>
              <a:t>Implantació</a:t>
            </a:r>
            <a:endParaRPr lang="es-ES" sz="3200" smtClean="0"/>
          </a:p>
        </p:txBody>
      </p:sp>
      <p:pic>
        <p:nvPicPr>
          <p:cNvPr id="92162" name="2 Imagen"/>
          <p:cNvPicPr>
            <a:picLocks noChangeAspect="1" noChangeArrowheads="1"/>
          </p:cNvPicPr>
          <p:nvPr/>
        </p:nvPicPr>
        <p:blipFill>
          <a:blip r:embed="rId2"/>
          <a:srcRect l="774" t="52901" r="36620" b="25124"/>
          <a:stretch>
            <a:fillRect/>
          </a:stretch>
        </p:blipFill>
        <p:spPr bwMode="auto">
          <a:xfrm>
            <a:off x="571500" y="1857375"/>
            <a:ext cx="5346700" cy="2052638"/>
          </a:xfrm>
          <a:prstGeom prst="rect">
            <a:avLst/>
          </a:prstGeom>
          <a:noFill/>
          <a:ln w="9525">
            <a:noFill/>
            <a:miter lim="800000"/>
            <a:headEnd/>
            <a:tailEnd/>
          </a:ln>
        </p:spPr>
      </p:pic>
      <p:sp>
        <p:nvSpPr>
          <p:cNvPr id="92163" name="3 CuadroTexto"/>
          <p:cNvSpPr txBox="1">
            <a:spLocks noChangeArrowheads="1"/>
          </p:cNvSpPr>
          <p:nvPr/>
        </p:nvSpPr>
        <p:spPr bwMode="auto">
          <a:xfrm>
            <a:off x="571500" y="1357313"/>
            <a:ext cx="1928813" cy="307975"/>
          </a:xfrm>
          <a:prstGeom prst="rect">
            <a:avLst/>
          </a:prstGeom>
          <a:noFill/>
          <a:ln w="19050">
            <a:solidFill>
              <a:schemeClr val="accent1"/>
            </a:solidFill>
            <a:miter lim="800000"/>
            <a:headEnd/>
            <a:tailEnd/>
          </a:ln>
        </p:spPr>
        <p:txBody>
          <a:bodyPr>
            <a:spAutoFit/>
          </a:bodyPr>
          <a:lstStyle/>
          <a:p>
            <a:r>
              <a:rPr lang="es-ES" sz="1400"/>
              <a:t>SANITAT PÚBLICA</a:t>
            </a:r>
          </a:p>
        </p:txBody>
      </p:sp>
      <p:pic>
        <p:nvPicPr>
          <p:cNvPr id="92164" name="4 Imagen"/>
          <p:cNvPicPr>
            <a:picLocks noChangeAspect="1" noChangeArrowheads="1"/>
          </p:cNvPicPr>
          <p:nvPr/>
        </p:nvPicPr>
        <p:blipFill>
          <a:blip r:embed="rId3"/>
          <a:srcRect l="1024" t="25369" r="40022" b="51202"/>
          <a:stretch>
            <a:fillRect/>
          </a:stretch>
        </p:blipFill>
        <p:spPr bwMode="auto">
          <a:xfrm>
            <a:off x="3286125" y="4143375"/>
            <a:ext cx="5432425" cy="2243138"/>
          </a:xfrm>
          <a:prstGeom prst="rect">
            <a:avLst/>
          </a:prstGeom>
          <a:noFill/>
          <a:ln w="9525">
            <a:noFill/>
            <a:miter lim="800000"/>
            <a:headEnd/>
            <a:tailEnd/>
          </a:ln>
        </p:spPr>
      </p:pic>
      <p:sp>
        <p:nvSpPr>
          <p:cNvPr id="92165" name="5 CuadroTexto"/>
          <p:cNvSpPr txBox="1">
            <a:spLocks noChangeArrowheads="1"/>
          </p:cNvSpPr>
          <p:nvPr/>
        </p:nvSpPr>
        <p:spPr bwMode="auto">
          <a:xfrm>
            <a:off x="785813" y="5786438"/>
            <a:ext cx="1857375" cy="307975"/>
          </a:xfrm>
          <a:prstGeom prst="rect">
            <a:avLst/>
          </a:prstGeom>
          <a:noFill/>
          <a:ln w="19050">
            <a:solidFill>
              <a:schemeClr val="accent1"/>
            </a:solidFill>
            <a:miter lim="800000"/>
            <a:headEnd/>
            <a:tailEnd/>
          </a:ln>
        </p:spPr>
        <p:txBody>
          <a:bodyPr>
            <a:spAutoFit/>
          </a:bodyPr>
          <a:lstStyle/>
          <a:p>
            <a:r>
              <a:rPr lang="es-ES" sz="1400"/>
              <a:t>SANITAT PRIVADA</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3 Imagen"/>
          <p:cNvPicPr>
            <a:picLocks noChangeAspect="1" noChangeArrowheads="1"/>
          </p:cNvPicPr>
          <p:nvPr/>
        </p:nvPicPr>
        <p:blipFill>
          <a:blip r:embed="rId2"/>
          <a:srcRect l="697" t="36336" r="38977" b="42731"/>
          <a:stretch>
            <a:fillRect/>
          </a:stretch>
        </p:blipFill>
        <p:spPr bwMode="auto">
          <a:xfrm>
            <a:off x="1643063" y="2071688"/>
            <a:ext cx="5808662" cy="2157412"/>
          </a:xfrm>
          <a:prstGeom prst="rect">
            <a:avLst/>
          </a:prstGeom>
          <a:noFill/>
          <a:ln w="9525">
            <a:noFill/>
            <a:miter lim="800000"/>
            <a:headEnd/>
            <a:tailEnd/>
          </a:ln>
        </p:spPr>
      </p:pic>
      <p:sp>
        <p:nvSpPr>
          <p:cNvPr id="93186" name="4 CuadroTexto"/>
          <p:cNvSpPr txBox="1">
            <a:spLocks noChangeArrowheads="1"/>
          </p:cNvSpPr>
          <p:nvPr/>
        </p:nvSpPr>
        <p:spPr bwMode="auto">
          <a:xfrm>
            <a:off x="928688" y="1214438"/>
            <a:ext cx="2500312" cy="307975"/>
          </a:xfrm>
          <a:prstGeom prst="rect">
            <a:avLst/>
          </a:prstGeom>
          <a:noFill/>
          <a:ln w="28575">
            <a:solidFill>
              <a:schemeClr val="accent1"/>
            </a:solidFill>
            <a:miter lim="800000"/>
            <a:headEnd/>
            <a:tailEnd/>
          </a:ln>
        </p:spPr>
        <p:txBody>
          <a:bodyPr>
            <a:spAutoFit/>
          </a:bodyPr>
          <a:lstStyle/>
          <a:p>
            <a:r>
              <a:rPr lang="es-ES" sz="1400"/>
              <a:t>NUMERO DE FARMÀCIES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1 Título"/>
          <p:cNvSpPr>
            <a:spLocks noGrp="1"/>
          </p:cNvSpPr>
          <p:nvPr>
            <p:ph type="title"/>
          </p:nvPr>
        </p:nvSpPr>
        <p:spPr/>
        <p:txBody>
          <a:bodyPr/>
          <a:lstStyle/>
          <a:p>
            <a:pPr eaLnBrk="1" hangingPunct="1"/>
            <a:r>
              <a:rPr lang="es-ES" b="1" smtClean="0"/>
              <a:t>FUTURES PERSPECTIVES</a:t>
            </a:r>
          </a:p>
        </p:txBody>
      </p:sp>
      <p:sp>
        <p:nvSpPr>
          <p:cNvPr id="94210" name="2 Marcador de contenido"/>
          <p:cNvSpPr>
            <a:spLocks noGrp="1"/>
          </p:cNvSpPr>
          <p:nvPr>
            <p:ph idx="1"/>
          </p:nvPr>
        </p:nvSpPr>
        <p:spPr/>
        <p:txBody>
          <a:bodyPr/>
          <a:lstStyle/>
          <a:p>
            <a:pPr eaLnBrk="1" hangingPunct="1">
              <a:buFont typeface="Arial" charset="0"/>
              <a:buNone/>
            </a:pPr>
            <a:r>
              <a:rPr lang="ca-ES" sz="1600" b="1" u="sng" smtClean="0"/>
              <a:t>BREU CONCLUSIÓ</a:t>
            </a:r>
          </a:p>
          <a:p>
            <a:pPr eaLnBrk="1" hangingPunct="1">
              <a:buFont typeface="Arial" charset="0"/>
              <a:buNone/>
            </a:pPr>
            <a:endParaRPr lang="ca-ES" sz="1600" b="1" u="sng" smtClean="0"/>
          </a:p>
          <a:p>
            <a:pPr eaLnBrk="1" hangingPunct="1">
              <a:buFont typeface="Arial" charset="0"/>
              <a:buNone/>
            </a:pPr>
            <a:r>
              <a:rPr lang="ca-ES" sz="1600" i="1" smtClean="0"/>
              <a:t> El punt de partida pel que fa als resultats en salut és bo, però les tendències de futur requereixen</a:t>
            </a:r>
          </a:p>
          <a:p>
            <a:pPr eaLnBrk="1" hangingPunct="1">
              <a:buFont typeface="Arial" charset="0"/>
              <a:buNone/>
            </a:pPr>
            <a:r>
              <a:rPr lang="ca-ES" sz="1600" i="1" smtClean="0"/>
              <a:t> canvis importants per afrontar millor els exigents  reptes del futur tenint en  compte que  partim</a:t>
            </a:r>
          </a:p>
          <a:p>
            <a:pPr eaLnBrk="1" hangingPunct="1">
              <a:buFont typeface="Arial" charset="0"/>
              <a:buNone/>
            </a:pPr>
            <a:r>
              <a:rPr lang="ca-ES" sz="1600" i="1" smtClean="0"/>
              <a:t> d’un model diferencial amb un gran potencial per donar respostes que Catalunya haurà assumir.</a:t>
            </a:r>
          </a:p>
          <a:p>
            <a:pPr eaLnBrk="1" hangingPunct="1">
              <a:buFont typeface="Arial" charset="0"/>
              <a:buNone/>
            </a:pPr>
            <a:endParaRPr lang="ca-ES" sz="1600" i="1" smtClean="0"/>
          </a:p>
          <a:p>
            <a:pPr eaLnBrk="1" hangingPunct="1">
              <a:buFont typeface="Arial" charset="0"/>
              <a:buNone/>
            </a:pPr>
            <a:r>
              <a:rPr lang="ca-ES" sz="1800" b="1" smtClean="0">
                <a:solidFill>
                  <a:srgbClr val="FF0000"/>
                </a:solidFill>
              </a:rPr>
              <a:t>L’ORGANITZACIÓ MUNDIAL DE LA SALUT (OMS) </a:t>
            </a:r>
            <a:endParaRPr lang="es-ES" sz="1800" b="1" smtClean="0">
              <a:solidFill>
                <a:srgbClr val="FF0000"/>
              </a:solidFill>
            </a:endParaRPr>
          </a:p>
        </p:txBody>
      </p:sp>
      <p:sp>
        <p:nvSpPr>
          <p:cNvPr id="94211" name="Line 4"/>
          <p:cNvSpPr>
            <a:spLocks noChangeShapeType="1"/>
          </p:cNvSpPr>
          <p:nvPr/>
        </p:nvSpPr>
        <p:spPr bwMode="auto">
          <a:xfrm>
            <a:off x="5219700" y="3644900"/>
            <a:ext cx="503238" cy="0"/>
          </a:xfrm>
          <a:prstGeom prst="line">
            <a:avLst/>
          </a:prstGeom>
          <a:noFill/>
          <a:ln w="28575">
            <a:solidFill>
              <a:schemeClr val="tx1"/>
            </a:solidFill>
            <a:round/>
            <a:headEnd/>
            <a:tailEnd type="triangle" w="med" len="med"/>
          </a:ln>
        </p:spPr>
        <p:txBody>
          <a:bodyPr/>
          <a:lstStyle/>
          <a:p>
            <a:endParaRPr lang="es-ES"/>
          </a:p>
        </p:txBody>
      </p:sp>
      <p:sp>
        <p:nvSpPr>
          <p:cNvPr id="94212" name="Text Box 5"/>
          <p:cNvSpPr txBox="1">
            <a:spLocks noChangeArrowheads="1"/>
          </p:cNvSpPr>
          <p:nvPr/>
        </p:nvSpPr>
        <p:spPr bwMode="auto">
          <a:xfrm>
            <a:off x="5724525" y="3429000"/>
            <a:ext cx="2160588" cy="366713"/>
          </a:xfrm>
          <a:prstGeom prst="rect">
            <a:avLst/>
          </a:prstGeom>
          <a:noFill/>
          <a:ln w="9525">
            <a:noFill/>
            <a:miter lim="800000"/>
            <a:headEnd/>
            <a:tailEnd/>
          </a:ln>
        </p:spPr>
        <p:txBody>
          <a:bodyPr>
            <a:spAutoFit/>
          </a:bodyPr>
          <a:lstStyle/>
          <a:p>
            <a:pPr>
              <a:spcBef>
                <a:spcPct val="50000"/>
              </a:spcBef>
            </a:pPr>
            <a:r>
              <a:rPr lang="es-ES" b="1"/>
              <a:t>actuacions</a:t>
            </a:r>
          </a:p>
        </p:txBody>
      </p:sp>
      <p:sp>
        <p:nvSpPr>
          <p:cNvPr id="94213" name="AutoShape 6"/>
          <p:cNvSpPr>
            <a:spLocks noChangeArrowheads="1"/>
          </p:cNvSpPr>
          <p:nvPr/>
        </p:nvSpPr>
        <p:spPr bwMode="auto">
          <a:xfrm>
            <a:off x="323850" y="4076700"/>
            <a:ext cx="7885113" cy="2232025"/>
          </a:xfrm>
          <a:prstGeom prst="upArrowCallout">
            <a:avLst>
              <a:gd name="adj1" fmla="val 88318"/>
              <a:gd name="adj2" fmla="val 88318"/>
              <a:gd name="adj3" fmla="val 16667"/>
              <a:gd name="adj4" fmla="val 66667"/>
            </a:avLst>
          </a:prstGeom>
          <a:noFill/>
          <a:ln w="28575">
            <a:solidFill>
              <a:schemeClr val="tx1"/>
            </a:solidFill>
            <a:miter lim="800000"/>
            <a:headEnd/>
            <a:tailEnd/>
          </a:ln>
        </p:spPr>
        <p:txBody>
          <a:bodyPr wrap="none" anchor="ctr"/>
          <a:lstStyle/>
          <a:p>
            <a:endParaRPr lang="es-ES"/>
          </a:p>
        </p:txBody>
      </p:sp>
      <p:sp>
        <p:nvSpPr>
          <p:cNvPr id="94214" name="Text Box 7"/>
          <p:cNvSpPr txBox="1">
            <a:spLocks noChangeArrowheads="1"/>
          </p:cNvSpPr>
          <p:nvPr/>
        </p:nvSpPr>
        <p:spPr bwMode="auto">
          <a:xfrm>
            <a:off x="468313" y="4941888"/>
            <a:ext cx="7704137" cy="1314450"/>
          </a:xfrm>
          <a:prstGeom prst="rect">
            <a:avLst/>
          </a:prstGeom>
          <a:noFill/>
          <a:ln w="9525">
            <a:noFill/>
            <a:miter lim="800000"/>
            <a:headEnd/>
            <a:tailEnd/>
          </a:ln>
        </p:spPr>
        <p:txBody>
          <a:bodyPr>
            <a:spAutoFit/>
          </a:bodyPr>
          <a:lstStyle/>
          <a:p>
            <a:pPr>
              <a:spcBef>
                <a:spcPct val="50000"/>
              </a:spcBef>
              <a:buFontTx/>
              <a:buChar char="•"/>
            </a:pPr>
            <a:r>
              <a:rPr lang="ca-ES" sz="1600"/>
              <a:t>recaptar finançament per al sistema sanitari mitjançant accions innovadores</a:t>
            </a:r>
          </a:p>
          <a:p>
            <a:pPr>
              <a:spcBef>
                <a:spcPct val="50000"/>
              </a:spcBef>
              <a:buFontTx/>
              <a:buChar char="•"/>
            </a:pPr>
            <a:r>
              <a:rPr lang="ca-ES" sz="1600"/>
              <a:t>fomentar l’eficiència dels recursos disponibles, ja que s’estima que entre el 20 i el 40% dels recursos destinats a sanitat són malgastats </a:t>
            </a:r>
            <a:r>
              <a:rPr lang="es-ES" sz="1600"/>
              <a:t> </a:t>
            </a:r>
          </a:p>
          <a:p>
            <a:pPr>
              <a:spcBef>
                <a:spcPct val="50000"/>
              </a:spcBef>
              <a:buFontTx/>
              <a:buChar char="•"/>
            </a:pPr>
            <a:r>
              <a:rPr lang="ca-ES" sz="1600"/>
              <a:t>millorar així la qualitat i quantitat de l rendiment dels recursos.</a:t>
            </a:r>
            <a:endParaRPr lang="es-ES" sz="1600"/>
          </a:p>
        </p:txBody>
      </p:sp>
      <p:sp>
        <p:nvSpPr>
          <p:cNvPr id="94215" name="Oval 8"/>
          <p:cNvSpPr>
            <a:spLocks noChangeArrowheads="1"/>
          </p:cNvSpPr>
          <p:nvPr/>
        </p:nvSpPr>
        <p:spPr bwMode="auto">
          <a:xfrm>
            <a:off x="5724525" y="3357563"/>
            <a:ext cx="1511300" cy="576262"/>
          </a:xfrm>
          <a:prstGeom prst="ellipse">
            <a:avLst/>
          </a:prstGeom>
          <a:noFill/>
          <a:ln w="9525">
            <a:solidFill>
              <a:schemeClr val="tx1"/>
            </a:solidFill>
            <a:round/>
            <a:headEnd/>
            <a:tailEnd/>
          </a:ln>
        </p:spPr>
        <p:txBody>
          <a:bodyPr wrap="none" anchor="ctr"/>
          <a:lstStyle/>
          <a:p>
            <a:endParaRPr lang="es-E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p:cNvSpPr>
          <p:nvPr>
            <p:ph type="title"/>
          </p:nvPr>
        </p:nvSpPr>
        <p:spPr/>
        <p:txBody>
          <a:bodyPr/>
          <a:lstStyle/>
          <a:p>
            <a:pPr eaLnBrk="1" hangingPunct="1"/>
            <a:r>
              <a:rPr lang="es-ES" b="1" smtClean="0"/>
              <a:t>Oportunitats i amenaces</a:t>
            </a:r>
          </a:p>
        </p:txBody>
      </p:sp>
      <p:sp>
        <p:nvSpPr>
          <p:cNvPr id="95234" name="Rectangle 3"/>
          <p:cNvSpPr>
            <a:spLocks noGrp="1"/>
          </p:cNvSpPr>
          <p:nvPr>
            <p:ph type="body" idx="1"/>
          </p:nvPr>
        </p:nvSpPr>
        <p:spPr/>
        <p:txBody>
          <a:bodyPr/>
          <a:lstStyle/>
          <a:p>
            <a:pPr eaLnBrk="1" hangingPunct="1">
              <a:lnSpc>
                <a:spcPct val="90000"/>
              </a:lnSpc>
            </a:pPr>
            <a:r>
              <a:rPr lang="ca-ES" sz="2400" u="sng" smtClean="0"/>
              <a:t>OPORTUNITATS</a:t>
            </a:r>
          </a:p>
          <a:p>
            <a:pPr eaLnBrk="1" hangingPunct="1">
              <a:lnSpc>
                <a:spcPct val="90000"/>
              </a:lnSpc>
              <a:buFont typeface="Arial" charset="0"/>
              <a:buNone/>
            </a:pPr>
            <a:r>
              <a:rPr lang="ca-ES" sz="1800" smtClean="0"/>
              <a:t>Els compromisos adquirits amb l'estratègia de Participació en</a:t>
            </a:r>
          </a:p>
          <a:p>
            <a:pPr eaLnBrk="1" hangingPunct="1">
              <a:lnSpc>
                <a:spcPct val="90000"/>
              </a:lnSpc>
              <a:buFont typeface="Arial" charset="0"/>
              <a:buNone/>
            </a:pPr>
            <a:r>
              <a:rPr lang="ca-ES" sz="1800" smtClean="0"/>
              <a:t>Salut (PS) de l'OMS</a:t>
            </a:r>
          </a:p>
          <a:p>
            <a:pPr eaLnBrk="1" hangingPunct="1">
              <a:lnSpc>
                <a:spcPct val="90000"/>
              </a:lnSpc>
              <a:buFont typeface="Arial" charset="0"/>
              <a:buNone/>
            </a:pPr>
            <a:endParaRPr lang="ca-ES" sz="1800" smtClean="0"/>
          </a:p>
          <a:p>
            <a:pPr eaLnBrk="1" hangingPunct="1">
              <a:lnSpc>
                <a:spcPct val="90000"/>
              </a:lnSpc>
            </a:pPr>
            <a:r>
              <a:rPr lang="es-ES" sz="2400" u="sng" smtClean="0"/>
              <a:t>AMENACES</a:t>
            </a:r>
          </a:p>
          <a:p>
            <a:pPr eaLnBrk="1" hangingPunct="1">
              <a:lnSpc>
                <a:spcPct val="90000"/>
              </a:lnSpc>
              <a:buFont typeface="Arial" charset="0"/>
              <a:buNone/>
            </a:pPr>
            <a:r>
              <a:rPr lang="ca-ES" sz="1800" smtClean="0"/>
              <a:t>L'hegemonia del mercat, el valor donat al consumisme</a:t>
            </a:r>
          </a:p>
          <a:p>
            <a:pPr eaLnBrk="1" hangingPunct="1">
              <a:lnSpc>
                <a:spcPct val="90000"/>
              </a:lnSpc>
              <a:buFont typeface="Arial" charset="0"/>
              <a:buNone/>
            </a:pPr>
            <a:endParaRPr lang="es-ES" sz="2400" i="1" smtClean="0"/>
          </a:p>
          <a:p>
            <a:pPr eaLnBrk="1" hangingPunct="1">
              <a:lnSpc>
                <a:spcPct val="90000"/>
              </a:lnSpc>
            </a:pPr>
            <a:r>
              <a:rPr lang="es-ES" sz="2400" i="1" smtClean="0"/>
              <a:t>En àmbit </a:t>
            </a:r>
            <a:r>
              <a:rPr lang="es-ES" sz="2400" i="1" u="sng" smtClean="0"/>
              <a:t>institucional</a:t>
            </a:r>
            <a:r>
              <a:rPr lang="es-ES" sz="2400" i="1" smtClean="0"/>
              <a:t> </a:t>
            </a:r>
          </a:p>
          <a:p>
            <a:pPr eaLnBrk="1" hangingPunct="1">
              <a:lnSpc>
                <a:spcPct val="90000"/>
              </a:lnSpc>
              <a:buFont typeface="Arial" charset="0"/>
              <a:buNone/>
            </a:pPr>
            <a:r>
              <a:rPr lang="ca-ES" sz="1800" smtClean="0"/>
              <a:t>La multiplicitat d'administracions i serveis</a:t>
            </a:r>
          </a:p>
          <a:p>
            <a:pPr eaLnBrk="1" hangingPunct="1">
              <a:lnSpc>
                <a:spcPct val="90000"/>
              </a:lnSpc>
              <a:buFont typeface="Arial" charset="0"/>
              <a:buNone/>
            </a:pPr>
            <a:endParaRPr lang="ca-ES" sz="1800" smtClean="0"/>
          </a:p>
          <a:p>
            <a:pPr eaLnBrk="1" hangingPunct="1">
              <a:lnSpc>
                <a:spcPct val="90000"/>
              </a:lnSpc>
            </a:pPr>
            <a:r>
              <a:rPr lang="es-ES" sz="2400" smtClean="0"/>
              <a:t>En àmbit </a:t>
            </a:r>
            <a:r>
              <a:rPr lang="es-ES" sz="2400" u="sng" smtClean="0"/>
              <a:t>organitzatiu</a:t>
            </a:r>
          </a:p>
          <a:p>
            <a:pPr eaLnBrk="1" hangingPunct="1">
              <a:lnSpc>
                <a:spcPct val="90000"/>
              </a:lnSpc>
              <a:buFont typeface="Arial" charset="0"/>
              <a:buNone/>
            </a:pPr>
            <a:r>
              <a:rPr lang="ca-ES" sz="1800" smtClean="0"/>
              <a:t>La deficient cultura estructural dels professionals</a:t>
            </a:r>
            <a:r>
              <a:rPr lang="ca-ES" smtClean="0"/>
              <a:t> </a:t>
            </a:r>
            <a:endParaRPr lang="es-ES" smtClean="0"/>
          </a:p>
        </p:txBody>
      </p:sp>
      <p:sp>
        <p:nvSpPr>
          <p:cNvPr id="95235" name="Line 4"/>
          <p:cNvSpPr>
            <a:spLocks noChangeShapeType="1"/>
          </p:cNvSpPr>
          <p:nvPr/>
        </p:nvSpPr>
        <p:spPr bwMode="auto">
          <a:xfrm>
            <a:off x="2916238" y="1844675"/>
            <a:ext cx="287337" cy="0"/>
          </a:xfrm>
          <a:prstGeom prst="line">
            <a:avLst/>
          </a:prstGeom>
          <a:noFill/>
          <a:ln w="9525">
            <a:solidFill>
              <a:schemeClr val="tx1"/>
            </a:solidFill>
            <a:round/>
            <a:headEnd/>
            <a:tailEnd type="triangle" w="med" len="med"/>
          </a:ln>
        </p:spPr>
        <p:txBody>
          <a:bodyPr/>
          <a:lstStyle/>
          <a:p>
            <a:endParaRPr lang="es-ES"/>
          </a:p>
        </p:txBody>
      </p:sp>
      <p:sp>
        <p:nvSpPr>
          <p:cNvPr id="95236" name="Text Box 5"/>
          <p:cNvSpPr txBox="1">
            <a:spLocks noChangeArrowheads="1"/>
          </p:cNvSpPr>
          <p:nvPr/>
        </p:nvSpPr>
        <p:spPr bwMode="auto">
          <a:xfrm>
            <a:off x="3276600" y="1628775"/>
            <a:ext cx="1081088" cy="366713"/>
          </a:xfrm>
          <a:prstGeom prst="rect">
            <a:avLst/>
          </a:prstGeom>
          <a:noFill/>
          <a:ln w="9525">
            <a:noFill/>
            <a:miter lim="800000"/>
            <a:headEnd/>
            <a:tailEnd/>
          </a:ln>
        </p:spPr>
        <p:txBody>
          <a:bodyPr>
            <a:spAutoFit/>
          </a:bodyPr>
          <a:lstStyle/>
          <a:p>
            <a:pPr>
              <a:spcBef>
                <a:spcPct val="50000"/>
              </a:spcBef>
            </a:pPr>
            <a:r>
              <a:rPr lang="es-ES" b="1">
                <a:solidFill>
                  <a:srgbClr val="FF0000"/>
                </a:solidFill>
                <a:latin typeface="Calibri" pitchFamily="34" charset="0"/>
              </a:rPr>
              <a:t>ex</a:t>
            </a:r>
          </a:p>
        </p:txBody>
      </p:sp>
      <p:sp>
        <p:nvSpPr>
          <p:cNvPr id="95237" name="Line 6"/>
          <p:cNvSpPr>
            <a:spLocks noChangeShapeType="1"/>
          </p:cNvSpPr>
          <p:nvPr/>
        </p:nvSpPr>
        <p:spPr bwMode="auto">
          <a:xfrm>
            <a:off x="2411413" y="3141663"/>
            <a:ext cx="288925" cy="0"/>
          </a:xfrm>
          <a:prstGeom prst="line">
            <a:avLst/>
          </a:prstGeom>
          <a:noFill/>
          <a:ln w="9525">
            <a:solidFill>
              <a:schemeClr val="tx1"/>
            </a:solidFill>
            <a:round/>
            <a:headEnd/>
            <a:tailEnd type="triangle" w="med" len="med"/>
          </a:ln>
        </p:spPr>
        <p:txBody>
          <a:bodyPr/>
          <a:lstStyle/>
          <a:p>
            <a:endParaRPr lang="es-ES"/>
          </a:p>
        </p:txBody>
      </p:sp>
      <p:sp>
        <p:nvSpPr>
          <p:cNvPr id="95238" name="Text Box 7"/>
          <p:cNvSpPr txBox="1">
            <a:spLocks noChangeArrowheads="1"/>
          </p:cNvSpPr>
          <p:nvPr/>
        </p:nvSpPr>
        <p:spPr bwMode="auto">
          <a:xfrm>
            <a:off x="2843213" y="2924175"/>
            <a:ext cx="504825" cy="366713"/>
          </a:xfrm>
          <a:prstGeom prst="rect">
            <a:avLst/>
          </a:prstGeom>
          <a:noFill/>
          <a:ln w="9525">
            <a:noFill/>
            <a:miter lim="800000"/>
            <a:headEnd/>
            <a:tailEnd/>
          </a:ln>
        </p:spPr>
        <p:txBody>
          <a:bodyPr>
            <a:spAutoFit/>
          </a:bodyPr>
          <a:lstStyle/>
          <a:p>
            <a:pPr>
              <a:spcBef>
                <a:spcPct val="50000"/>
              </a:spcBef>
            </a:pPr>
            <a:r>
              <a:rPr lang="es-ES" b="1">
                <a:solidFill>
                  <a:srgbClr val="FF0000"/>
                </a:solidFill>
              </a:rPr>
              <a:t>ex</a:t>
            </a:r>
          </a:p>
        </p:txBody>
      </p:sp>
      <p:sp>
        <p:nvSpPr>
          <p:cNvPr id="95239" name="Line 8"/>
          <p:cNvSpPr>
            <a:spLocks noChangeShapeType="1"/>
          </p:cNvSpPr>
          <p:nvPr/>
        </p:nvSpPr>
        <p:spPr bwMode="auto">
          <a:xfrm>
            <a:off x="3635375" y="5229225"/>
            <a:ext cx="288925" cy="0"/>
          </a:xfrm>
          <a:prstGeom prst="line">
            <a:avLst/>
          </a:prstGeom>
          <a:noFill/>
          <a:ln w="9525">
            <a:solidFill>
              <a:schemeClr val="tx1"/>
            </a:solidFill>
            <a:round/>
            <a:headEnd/>
            <a:tailEnd type="triangle" w="med" len="med"/>
          </a:ln>
        </p:spPr>
        <p:txBody>
          <a:bodyPr/>
          <a:lstStyle/>
          <a:p>
            <a:endParaRPr lang="es-ES"/>
          </a:p>
        </p:txBody>
      </p:sp>
      <p:sp>
        <p:nvSpPr>
          <p:cNvPr id="95240" name="Line 9"/>
          <p:cNvSpPr>
            <a:spLocks noChangeShapeType="1"/>
          </p:cNvSpPr>
          <p:nvPr/>
        </p:nvSpPr>
        <p:spPr bwMode="auto">
          <a:xfrm>
            <a:off x="3635375" y="4221163"/>
            <a:ext cx="360363" cy="0"/>
          </a:xfrm>
          <a:prstGeom prst="line">
            <a:avLst/>
          </a:prstGeom>
          <a:noFill/>
          <a:ln w="9525">
            <a:solidFill>
              <a:schemeClr val="tx1"/>
            </a:solidFill>
            <a:round/>
            <a:headEnd/>
            <a:tailEnd type="triangle" w="med" len="med"/>
          </a:ln>
        </p:spPr>
        <p:txBody>
          <a:bodyPr/>
          <a:lstStyle/>
          <a:p>
            <a:endParaRPr lang="es-ES"/>
          </a:p>
        </p:txBody>
      </p:sp>
      <p:sp>
        <p:nvSpPr>
          <p:cNvPr id="95241" name="Text Box 10"/>
          <p:cNvSpPr txBox="1">
            <a:spLocks noChangeArrowheads="1"/>
          </p:cNvSpPr>
          <p:nvPr/>
        </p:nvSpPr>
        <p:spPr bwMode="auto">
          <a:xfrm>
            <a:off x="3995738" y="4005263"/>
            <a:ext cx="431800" cy="366712"/>
          </a:xfrm>
          <a:prstGeom prst="rect">
            <a:avLst/>
          </a:prstGeom>
          <a:noFill/>
          <a:ln w="9525">
            <a:noFill/>
            <a:miter lim="800000"/>
            <a:headEnd/>
            <a:tailEnd/>
          </a:ln>
        </p:spPr>
        <p:txBody>
          <a:bodyPr>
            <a:spAutoFit/>
          </a:bodyPr>
          <a:lstStyle/>
          <a:p>
            <a:pPr>
              <a:spcBef>
                <a:spcPct val="50000"/>
              </a:spcBef>
            </a:pPr>
            <a:r>
              <a:rPr lang="es-ES" b="1">
                <a:solidFill>
                  <a:srgbClr val="FF0000"/>
                </a:solidFill>
                <a:latin typeface="Calibri" pitchFamily="34" charset="0"/>
              </a:rPr>
              <a:t>ex</a:t>
            </a:r>
          </a:p>
        </p:txBody>
      </p:sp>
      <p:sp>
        <p:nvSpPr>
          <p:cNvPr id="95242" name="Text Box 11"/>
          <p:cNvSpPr txBox="1">
            <a:spLocks noChangeArrowheads="1"/>
          </p:cNvSpPr>
          <p:nvPr/>
        </p:nvSpPr>
        <p:spPr bwMode="auto">
          <a:xfrm>
            <a:off x="4067175" y="5013325"/>
            <a:ext cx="504825" cy="366713"/>
          </a:xfrm>
          <a:prstGeom prst="rect">
            <a:avLst/>
          </a:prstGeom>
          <a:noFill/>
          <a:ln w="9525">
            <a:noFill/>
            <a:miter lim="800000"/>
            <a:headEnd/>
            <a:tailEnd/>
          </a:ln>
        </p:spPr>
        <p:txBody>
          <a:bodyPr>
            <a:spAutoFit/>
          </a:bodyPr>
          <a:lstStyle/>
          <a:p>
            <a:pPr>
              <a:spcBef>
                <a:spcPct val="50000"/>
              </a:spcBef>
            </a:pPr>
            <a:r>
              <a:rPr lang="es-ES" b="1">
                <a:solidFill>
                  <a:srgbClr val="FF0000"/>
                </a:solidFill>
                <a:latin typeface="Calibri" pitchFamily="34" charset="0"/>
              </a:rPr>
              <a:t>ex</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1 Título"/>
          <p:cNvSpPr>
            <a:spLocks noGrp="1"/>
          </p:cNvSpPr>
          <p:nvPr>
            <p:ph type="title"/>
          </p:nvPr>
        </p:nvSpPr>
        <p:spPr/>
        <p:txBody>
          <a:bodyPr/>
          <a:lstStyle/>
          <a:p>
            <a:pPr marL="342900" indent="-342900" algn="l" eaLnBrk="1" hangingPunct="1"/>
            <a:r>
              <a:rPr lang="ca-ES" sz="3200" b="1" smtClean="0">
                <a:solidFill>
                  <a:srgbClr val="000000"/>
                </a:solidFill>
              </a:rPr>
              <a:t/>
            </a:r>
            <a:br>
              <a:rPr lang="ca-ES" sz="3200" b="1" smtClean="0">
                <a:solidFill>
                  <a:srgbClr val="000000"/>
                </a:solidFill>
              </a:rPr>
            </a:br>
            <a:r>
              <a:rPr lang="ca-ES" sz="3200" b="1" smtClean="0">
                <a:solidFill>
                  <a:srgbClr val="000000"/>
                </a:solidFill>
              </a:rPr>
              <a:t>Les principals variables macroeconòmiques: concepte.</a:t>
            </a:r>
            <a:r>
              <a:rPr lang="es-ES" sz="3200" smtClean="0">
                <a:solidFill>
                  <a:srgbClr val="000000"/>
                </a:solidFill>
              </a:rPr>
              <a:t/>
            </a:r>
            <a:br>
              <a:rPr lang="es-ES" sz="3200" smtClean="0">
                <a:solidFill>
                  <a:srgbClr val="000000"/>
                </a:solidFill>
              </a:rPr>
            </a:br>
            <a:endParaRPr lang="es-ES" sz="3200" smtClean="0">
              <a:solidFill>
                <a:srgbClr val="000000"/>
              </a:solidFill>
            </a:endParaRPr>
          </a:p>
        </p:txBody>
      </p:sp>
      <p:sp>
        <p:nvSpPr>
          <p:cNvPr id="31746" name="2 Marcador de contenido"/>
          <p:cNvSpPr>
            <a:spLocks noGrp="1"/>
          </p:cNvSpPr>
          <p:nvPr>
            <p:ph idx="1"/>
          </p:nvPr>
        </p:nvSpPr>
        <p:spPr/>
        <p:txBody>
          <a:bodyPr/>
          <a:lstStyle/>
          <a:p>
            <a:pPr eaLnBrk="1" hangingPunct="1">
              <a:buFont typeface="Arial" charset="0"/>
              <a:buNone/>
            </a:pPr>
            <a:r>
              <a:rPr lang="ca-ES" sz="2000" b="1" smtClean="0"/>
              <a:t>Atur                                                                   Creixement del PIB</a:t>
            </a:r>
            <a:endParaRPr lang="es-ES" sz="2000" smtClean="0"/>
          </a:p>
        </p:txBody>
      </p:sp>
      <p:pic>
        <p:nvPicPr>
          <p:cNvPr id="31747" name="3 Imagen"/>
          <p:cNvPicPr>
            <a:picLocks noChangeAspect="1" noChangeArrowheads="1"/>
          </p:cNvPicPr>
          <p:nvPr/>
        </p:nvPicPr>
        <p:blipFill>
          <a:blip r:embed="rId2"/>
          <a:srcRect l="28395" t="26212" b="5286"/>
          <a:stretch>
            <a:fillRect/>
          </a:stretch>
        </p:blipFill>
        <p:spPr bwMode="auto">
          <a:xfrm>
            <a:off x="571500" y="2214563"/>
            <a:ext cx="3643313" cy="3357562"/>
          </a:xfrm>
          <a:prstGeom prst="rect">
            <a:avLst/>
          </a:prstGeom>
          <a:noFill/>
          <a:ln w="9525">
            <a:noFill/>
            <a:miter lim="800000"/>
            <a:headEnd/>
            <a:tailEnd/>
          </a:ln>
        </p:spPr>
      </p:pic>
      <p:pic>
        <p:nvPicPr>
          <p:cNvPr id="31748" name="4 Imagen"/>
          <p:cNvPicPr>
            <a:picLocks noChangeAspect="1" noChangeArrowheads="1"/>
          </p:cNvPicPr>
          <p:nvPr/>
        </p:nvPicPr>
        <p:blipFill>
          <a:blip r:embed="rId3"/>
          <a:srcRect l="27866" t="24350" b="2863"/>
          <a:stretch>
            <a:fillRect/>
          </a:stretch>
        </p:blipFill>
        <p:spPr bwMode="auto">
          <a:xfrm>
            <a:off x="4786313" y="2214563"/>
            <a:ext cx="3671887"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p:cNvSpPr>
          <p:nvPr>
            <p:ph type="title"/>
          </p:nvPr>
        </p:nvSpPr>
        <p:spPr/>
        <p:txBody>
          <a:bodyPr/>
          <a:lstStyle/>
          <a:p>
            <a:pPr eaLnBrk="1" hangingPunct="1"/>
            <a:r>
              <a:rPr lang="es-ES" b="1" smtClean="0"/>
              <a:t>PROJECTES FUTURS</a:t>
            </a:r>
          </a:p>
        </p:txBody>
      </p:sp>
      <p:sp>
        <p:nvSpPr>
          <p:cNvPr id="96258" name="Rectangle 3"/>
          <p:cNvSpPr>
            <a:spLocks noGrp="1"/>
          </p:cNvSpPr>
          <p:nvPr>
            <p:ph type="body" idx="1"/>
          </p:nvPr>
        </p:nvSpPr>
        <p:spPr/>
        <p:txBody>
          <a:bodyPr/>
          <a:lstStyle/>
          <a:p>
            <a:pPr eaLnBrk="1" hangingPunct="1"/>
            <a:r>
              <a:rPr lang="ca-ES" b="1" smtClean="0"/>
              <a:t>PLA DE SALUT DE CATALUNYA</a:t>
            </a:r>
            <a:r>
              <a:rPr lang="ca-ES" smtClean="0"/>
              <a:t> (2011-2015)</a:t>
            </a:r>
          </a:p>
          <a:p>
            <a:pPr eaLnBrk="1" hangingPunct="1">
              <a:buFont typeface="Arial" charset="0"/>
              <a:buNone/>
            </a:pPr>
            <a:endParaRPr lang="ca-ES" smtClean="0"/>
          </a:p>
          <a:p>
            <a:pPr eaLnBrk="1" hangingPunct="1"/>
            <a:endParaRPr lang="ca-ES" sz="1600" smtClean="0"/>
          </a:p>
          <a:p>
            <a:pPr eaLnBrk="1" hangingPunct="1"/>
            <a:endParaRPr lang="ca-ES" sz="1600" smtClean="0"/>
          </a:p>
          <a:p>
            <a:pPr eaLnBrk="1" hangingPunct="1"/>
            <a:endParaRPr lang="ca-ES" sz="1600" smtClean="0"/>
          </a:p>
          <a:p>
            <a:pPr eaLnBrk="1" hangingPunct="1">
              <a:buFont typeface="Arial" charset="0"/>
              <a:buNone/>
            </a:pPr>
            <a:r>
              <a:rPr lang="ca-ES" sz="1600" smtClean="0"/>
              <a:t>		-</a:t>
            </a:r>
            <a:r>
              <a:rPr lang="ca-ES" sz="1800" smtClean="0"/>
              <a:t>Model d’atenció assistencial adaptat a les noves necessitats sanitàries de la    	població.</a:t>
            </a:r>
          </a:p>
          <a:p>
            <a:pPr eaLnBrk="1" hangingPunct="1">
              <a:buFont typeface="Arial" charset="0"/>
              <a:buNone/>
            </a:pPr>
            <a:r>
              <a:rPr lang="ca-ES" sz="1800" smtClean="0"/>
              <a:t>		-Millora de la gestió, els resultats i l’excel∙lència de la sanitat pública</a:t>
            </a:r>
            <a:r>
              <a:rPr lang="es-ES" sz="1800" smtClean="0"/>
              <a:t> </a:t>
            </a:r>
          </a:p>
          <a:p>
            <a:pPr eaLnBrk="1" hangingPunct="1">
              <a:buFont typeface="Arial" charset="0"/>
              <a:buNone/>
            </a:pPr>
            <a:r>
              <a:rPr lang="ca-ES" sz="1600" smtClean="0"/>
              <a:t> </a:t>
            </a:r>
            <a:endParaRPr lang="es-ES" sz="1600" smtClean="0"/>
          </a:p>
        </p:txBody>
      </p:sp>
      <p:sp>
        <p:nvSpPr>
          <p:cNvPr id="96259" name="AutoShape 4"/>
          <p:cNvSpPr>
            <a:spLocks noChangeArrowheads="1"/>
          </p:cNvSpPr>
          <p:nvPr/>
        </p:nvSpPr>
        <p:spPr bwMode="auto">
          <a:xfrm>
            <a:off x="468313" y="2205038"/>
            <a:ext cx="8207375" cy="2952750"/>
          </a:xfrm>
          <a:prstGeom prst="upArrowCallout">
            <a:avLst>
              <a:gd name="adj1" fmla="val 69489"/>
              <a:gd name="adj2" fmla="val 69489"/>
              <a:gd name="adj3" fmla="val 16667"/>
              <a:gd name="adj4" fmla="val 66667"/>
            </a:avLst>
          </a:prstGeom>
          <a:noFill/>
          <a:ln w="28575">
            <a:solidFill>
              <a:schemeClr val="tx1"/>
            </a:solidFill>
            <a:miter lim="800000"/>
            <a:headEnd/>
            <a:tailEnd/>
          </a:ln>
        </p:spPr>
        <p:txBody>
          <a:bodyPr wrap="none" anchor="ctr"/>
          <a:lstStyle/>
          <a:p>
            <a:endParaRPr lang="es-E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p:cNvSpPr>
          <p:nvPr>
            <p:ph type="title"/>
          </p:nvPr>
        </p:nvSpPr>
        <p:spPr/>
        <p:txBody>
          <a:bodyPr/>
          <a:lstStyle/>
          <a:p>
            <a:pPr eaLnBrk="1" hangingPunct="1"/>
            <a:r>
              <a:rPr lang="es-ES" sz="4000" b="1" smtClean="0"/>
              <a:t>PROGRAMA SALUT 2012</a:t>
            </a:r>
            <a:br>
              <a:rPr lang="es-ES" sz="4000" b="1" smtClean="0"/>
            </a:br>
            <a:r>
              <a:rPr lang="es-ES" sz="3200" smtClean="0"/>
              <a:t>CONVOCATÒRIA EUROPEA</a:t>
            </a:r>
          </a:p>
        </p:txBody>
      </p:sp>
      <p:sp>
        <p:nvSpPr>
          <p:cNvPr id="97282" name="Rectangle 3"/>
          <p:cNvSpPr>
            <a:spLocks noGrp="1"/>
          </p:cNvSpPr>
          <p:nvPr>
            <p:ph type="body" idx="1"/>
          </p:nvPr>
        </p:nvSpPr>
        <p:spPr>
          <a:xfrm>
            <a:off x="457200" y="3141663"/>
            <a:ext cx="7859713" cy="2984500"/>
          </a:xfrm>
        </p:spPr>
        <p:txBody>
          <a:bodyPr/>
          <a:lstStyle/>
          <a:p>
            <a:pPr eaLnBrk="1" hangingPunct="1">
              <a:buFont typeface="Arial" charset="0"/>
              <a:buNone/>
            </a:pPr>
            <a:r>
              <a:rPr lang="ca-ES" sz="1400" b="1" smtClean="0">
                <a:solidFill>
                  <a:schemeClr val="hlink"/>
                </a:solidFill>
              </a:rPr>
              <a:t>-La lluita contra la pobresa i l'exclusió social, així com c)la formació de personal amb les habilitats</a:t>
            </a:r>
            <a:r>
              <a:rPr lang="ca-ES" sz="1400" b="1" smtClean="0"/>
              <a:t> </a:t>
            </a:r>
          </a:p>
          <a:p>
            <a:pPr eaLnBrk="1" hangingPunct="1">
              <a:buFont typeface="Arial" charset="0"/>
              <a:buNone/>
            </a:pPr>
            <a:r>
              <a:rPr lang="ca-ES" sz="1400" b="1" smtClean="0">
                <a:solidFill>
                  <a:schemeClr val="hlink"/>
                </a:solidFill>
              </a:rPr>
              <a:t>adequades per al mercat del treball dins el camp sanitari.</a:t>
            </a:r>
          </a:p>
          <a:p>
            <a:pPr eaLnBrk="1" hangingPunct="1">
              <a:buFont typeface="Arial" charset="0"/>
              <a:buNone/>
            </a:pPr>
            <a:r>
              <a:rPr lang="ca-ES" sz="1400" b="1" smtClean="0">
                <a:solidFill>
                  <a:srgbClr val="FF6600"/>
                </a:solidFill>
              </a:rPr>
              <a:t>-L'impacte del transport marítim sobre les amenaces sanitàries degudes a agents biològics, químics i</a:t>
            </a:r>
            <a:r>
              <a:rPr lang="ca-ES" sz="1400" b="1" smtClean="0"/>
              <a:t> </a:t>
            </a:r>
          </a:p>
          <a:p>
            <a:pPr eaLnBrk="1" hangingPunct="1">
              <a:buFont typeface="Arial" charset="0"/>
              <a:buNone/>
            </a:pPr>
            <a:r>
              <a:rPr lang="ca-ES" sz="1400" b="1" smtClean="0">
                <a:solidFill>
                  <a:srgbClr val="FF6600"/>
                </a:solidFill>
              </a:rPr>
              <a:t>radiològics, incloses les malalties contagioses</a:t>
            </a:r>
          </a:p>
          <a:p>
            <a:pPr eaLnBrk="1" hangingPunct="1">
              <a:buFont typeface="Arial" charset="0"/>
              <a:buNone/>
            </a:pPr>
            <a:r>
              <a:rPr lang="ca-ES" sz="1400" b="1" smtClean="0"/>
              <a:t> </a:t>
            </a:r>
            <a:r>
              <a:rPr lang="ca-ES" sz="1400" b="1" smtClean="0">
                <a:solidFill>
                  <a:srgbClr val="33CC33"/>
                </a:solidFill>
              </a:rPr>
              <a:t>-Millora de la prevenció del virus de la SIDA a Europa</a:t>
            </a:r>
          </a:p>
          <a:p>
            <a:pPr eaLnBrk="1" hangingPunct="1">
              <a:buFont typeface="Arial" charset="0"/>
              <a:buNone/>
            </a:pPr>
            <a:r>
              <a:rPr lang="ca-ES" sz="1400" b="1" smtClean="0"/>
              <a:t> -</a:t>
            </a:r>
            <a:r>
              <a:rPr lang="ca-ES" sz="1400" b="1" smtClean="0">
                <a:solidFill>
                  <a:srgbClr val="9900CC"/>
                </a:solidFill>
              </a:rPr>
              <a:t>Facilitació de la col·laboració entre autoritats nacionals dins la UE per a la donació d'òrgans</a:t>
            </a:r>
          </a:p>
          <a:p>
            <a:pPr eaLnBrk="1" hangingPunct="1">
              <a:buFont typeface="Arial" charset="0"/>
              <a:buNone/>
            </a:pPr>
            <a:r>
              <a:rPr lang="ca-ES" sz="1400" b="1" smtClean="0"/>
              <a:t>- </a:t>
            </a:r>
            <a:r>
              <a:rPr lang="ca-ES" sz="1400" b="1" smtClean="0">
                <a:solidFill>
                  <a:srgbClr val="FF99CC"/>
                </a:solidFill>
              </a:rPr>
              <a:t>Predicció de les necessitats dels treballadors del sector sanitari europeu per  a una planificació efectiva</a:t>
            </a:r>
          </a:p>
          <a:p>
            <a:pPr eaLnBrk="1" hangingPunct="1">
              <a:buFont typeface="Arial" charset="0"/>
              <a:buNone/>
            </a:pPr>
            <a:r>
              <a:rPr lang="ca-ES" sz="1400" b="1" smtClean="0"/>
              <a:t> </a:t>
            </a:r>
            <a:r>
              <a:rPr lang="ca-ES" sz="1400" b="1" smtClean="0">
                <a:solidFill>
                  <a:srgbClr val="006600"/>
                </a:solidFill>
              </a:rPr>
              <a:t>-Anàlisi d'exemples que puguin servir de referència en pràctiques de cura i tractament interdisciplinar de</a:t>
            </a:r>
          </a:p>
          <a:p>
            <a:pPr eaLnBrk="1" hangingPunct="1">
              <a:buFont typeface="Arial" charset="0"/>
              <a:buNone/>
            </a:pPr>
            <a:r>
              <a:rPr lang="ca-ES" sz="1400" b="1" smtClean="0">
                <a:solidFill>
                  <a:srgbClr val="006600"/>
                </a:solidFill>
              </a:rPr>
              <a:t> càncer.</a:t>
            </a:r>
            <a:r>
              <a:rPr lang="es-ES" sz="1400" b="1" smtClean="0">
                <a:solidFill>
                  <a:srgbClr val="006600"/>
                </a:solidFill>
              </a:rPr>
              <a:t> </a:t>
            </a:r>
          </a:p>
          <a:p>
            <a:pPr eaLnBrk="1" hangingPunct="1">
              <a:buFont typeface="Arial" charset="0"/>
              <a:buNone/>
            </a:pPr>
            <a:r>
              <a:rPr lang="ca-ES" sz="1400" b="1" smtClean="0">
                <a:solidFill>
                  <a:srgbClr val="800000"/>
                </a:solidFill>
              </a:rPr>
              <a:t>-Suport a la Associació Europea per la Innovació per a un envelliment actiu i saludable.</a:t>
            </a:r>
            <a:endParaRPr lang="ca-ES" sz="1400" b="1" i="1" smtClean="0">
              <a:solidFill>
                <a:srgbClr val="800000"/>
              </a:solidFill>
            </a:endParaRPr>
          </a:p>
        </p:txBody>
      </p:sp>
      <p:sp>
        <p:nvSpPr>
          <p:cNvPr id="97283" name="Text Box 4"/>
          <p:cNvSpPr txBox="1">
            <a:spLocks noChangeArrowheads="1"/>
          </p:cNvSpPr>
          <p:nvPr/>
        </p:nvSpPr>
        <p:spPr bwMode="auto">
          <a:xfrm>
            <a:off x="611188" y="6078538"/>
            <a:ext cx="7885112" cy="779462"/>
          </a:xfrm>
          <a:prstGeom prst="rect">
            <a:avLst/>
          </a:prstGeom>
          <a:noFill/>
          <a:ln w="9525">
            <a:noFill/>
            <a:miter lim="800000"/>
            <a:headEnd/>
            <a:tailEnd/>
          </a:ln>
        </p:spPr>
        <p:txBody>
          <a:bodyPr>
            <a:spAutoFit/>
          </a:bodyPr>
          <a:lstStyle/>
          <a:p>
            <a:pPr algn="ctr">
              <a:spcBef>
                <a:spcPct val="20000"/>
              </a:spcBef>
              <a:buFont typeface="Arial" charset="0"/>
              <a:buNone/>
            </a:pPr>
            <a:r>
              <a:rPr lang="ca-ES" i="1"/>
              <a:t>Les convocatòries de licitacions s'aniran anunciant al llarg del 2012.</a:t>
            </a:r>
            <a:r>
              <a:rPr lang="es-ES"/>
              <a:t> </a:t>
            </a:r>
          </a:p>
          <a:p>
            <a:pPr>
              <a:spcBef>
                <a:spcPct val="50000"/>
              </a:spcBef>
            </a:pPr>
            <a:endParaRPr lang="es-ES"/>
          </a:p>
        </p:txBody>
      </p:sp>
      <p:sp>
        <p:nvSpPr>
          <p:cNvPr id="97284" name="AutoShape 5"/>
          <p:cNvSpPr>
            <a:spLocks noChangeArrowheads="1"/>
          </p:cNvSpPr>
          <p:nvPr/>
        </p:nvSpPr>
        <p:spPr bwMode="auto">
          <a:xfrm>
            <a:off x="468313" y="1484313"/>
            <a:ext cx="8135937" cy="4608512"/>
          </a:xfrm>
          <a:prstGeom prst="upArrowCallout">
            <a:avLst>
              <a:gd name="adj1" fmla="val 44135"/>
              <a:gd name="adj2" fmla="val 44135"/>
              <a:gd name="adj3" fmla="val 16667"/>
              <a:gd name="adj4" fmla="val 66667"/>
            </a:avLst>
          </a:prstGeom>
          <a:noFill/>
          <a:ln w="28575">
            <a:solidFill>
              <a:schemeClr val="tx1"/>
            </a:solidFill>
            <a:miter lim="800000"/>
            <a:headEnd/>
            <a:tailEnd/>
          </a:ln>
        </p:spPr>
        <p:txBody>
          <a:bodyPr wrap="none" anchor="ctr"/>
          <a:lstStyle/>
          <a:p>
            <a:endParaRPr lang="es-E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p:cNvSpPr>
          <p:nvPr>
            <p:ph type="title"/>
          </p:nvPr>
        </p:nvSpPr>
        <p:spPr/>
        <p:txBody>
          <a:bodyPr/>
          <a:lstStyle/>
          <a:p>
            <a:pPr eaLnBrk="1" hangingPunct="1"/>
            <a:r>
              <a:rPr lang="es-ES" sz="4800" b="1" i="1" smtClean="0"/>
              <a:t>agraïments</a:t>
            </a:r>
          </a:p>
        </p:txBody>
      </p:sp>
      <p:sp>
        <p:nvSpPr>
          <p:cNvPr id="98306" name="Rectangle 3"/>
          <p:cNvSpPr>
            <a:spLocks noGrp="1"/>
          </p:cNvSpPr>
          <p:nvPr>
            <p:ph type="body" idx="1"/>
          </p:nvPr>
        </p:nvSpPr>
        <p:spPr/>
        <p:txBody>
          <a:bodyPr/>
          <a:lstStyle/>
          <a:p>
            <a:pPr eaLnBrk="1" hangingPunct="1">
              <a:buFont typeface="Arial" charset="0"/>
              <a:buNone/>
            </a:pPr>
            <a:endParaRPr lang="es-ES" smtClean="0"/>
          </a:p>
          <a:p>
            <a:pPr eaLnBrk="1" hangingPunct="1">
              <a:buFont typeface="Arial" charset="0"/>
              <a:buNone/>
            </a:pPr>
            <a:endParaRPr lang="es-ES" smtClean="0"/>
          </a:p>
          <a:p>
            <a:pPr algn="ctr" eaLnBrk="1" hangingPunct="1">
              <a:buFont typeface="Arial" charset="0"/>
              <a:buNone/>
            </a:pPr>
            <a:r>
              <a:rPr lang="es-ES" smtClean="0"/>
              <a:t>Moltes gràcies per la vostre atenció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2 Marcador de contenido"/>
          <p:cNvSpPr>
            <a:spLocks noGrp="1"/>
          </p:cNvSpPr>
          <p:nvPr>
            <p:ph idx="1"/>
          </p:nvPr>
        </p:nvSpPr>
        <p:spPr>
          <a:xfrm>
            <a:off x="357188" y="285750"/>
            <a:ext cx="8329612" cy="5840413"/>
          </a:xfrm>
        </p:spPr>
        <p:txBody>
          <a:bodyPr/>
          <a:lstStyle/>
          <a:p>
            <a:pPr eaLnBrk="1" hangingPunct="1">
              <a:buFont typeface="Arial" charset="0"/>
              <a:buNone/>
            </a:pPr>
            <a:r>
              <a:rPr lang="ca-ES" sz="2000" b="1" smtClean="0"/>
              <a:t>        Importacions                                             Exportacions</a:t>
            </a:r>
          </a:p>
        </p:txBody>
      </p:sp>
      <p:pic>
        <p:nvPicPr>
          <p:cNvPr id="32770" name="3 Imagen"/>
          <p:cNvPicPr>
            <a:picLocks noChangeAspect="1" noChangeArrowheads="1"/>
          </p:cNvPicPr>
          <p:nvPr/>
        </p:nvPicPr>
        <p:blipFill>
          <a:blip r:embed="rId2"/>
          <a:srcRect l="16756" t="14317" r="42680" b="21587"/>
          <a:stretch>
            <a:fillRect/>
          </a:stretch>
        </p:blipFill>
        <p:spPr bwMode="auto">
          <a:xfrm>
            <a:off x="857250" y="928688"/>
            <a:ext cx="2771775" cy="4316412"/>
          </a:xfrm>
          <a:prstGeom prst="rect">
            <a:avLst/>
          </a:prstGeom>
          <a:noFill/>
          <a:ln w="9525">
            <a:noFill/>
            <a:miter lim="800000"/>
            <a:headEnd/>
            <a:tailEnd/>
          </a:ln>
        </p:spPr>
      </p:pic>
      <p:pic>
        <p:nvPicPr>
          <p:cNvPr id="32771" name="4 Imagen"/>
          <p:cNvPicPr>
            <a:picLocks noChangeAspect="1" noChangeArrowheads="1"/>
          </p:cNvPicPr>
          <p:nvPr/>
        </p:nvPicPr>
        <p:blipFill>
          <a:blip r:embed="rId3"/>
          <a:srcRect l="16756" t="18723" r="42680" b="17621"/>
          <a:stretch>
            <a:fillRect/>
          </a:stretch>
        </p:blipFill>
        <p:spPr bwMode="auto">
          <a:xfrm>
            <a:off x="4857750" y="928688"/>
            <a:ext cx="2771775" cy="431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2 Marcador de contenido"/>
          <p:cNvSpPr>
            <a:spLocks noGrp="1"/>
          </p:cNvSpPr>
          <p:nvPr>
            <p:ph idx="1"/>
          </p:nvPr>
        </p:nvSpPr>
        <p:spPr>
          <a:xfrm>
            <a:off x="500063" y="357188"/>
            <a:ext cx="8186737" cy="5768975"/>
          </a:xfrm>
        </p:spPr>
        <p:txBody>
          <a:bodyPr/>
          <a:lstStyle/>
          <a:p>
            <a:pPr eaLnBrk="1" hangingPunct="1">
              <a:buFont typeface="Arial" charset="0"/>
              <a:buNone/>
            </a:pPr>
            <a:r>
              <a:rPr lang="ca-ES" sz="2000" b="1" smtClean="0"/>
              <a:t>Consum</a:t>
            </a:r>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endParaRPr lang="ca-ES" sz="2000" b="1" smtClean="0"/>
          </a:p>
          <a:p>
            <a:pPr eaLnBrk="1" hangingPunct="1">
              <a:buFont typeface="Arial" charset="0"/>
              <a:buNone/>
            </a:pPr>
            <a:r>
              <a:rPr lang="ca-ES" sz="2000" b="1" smtClean="0"/>
              <a:t> </a:t>
            </a:r>
          </a:p>
          <a:p>
            <a:pPr eaLnBrk="1" hangingPunct="1">
              <a:buFont typeface="Arial" charset="0"/>
              <a:buNone/>
            </a:pPr>
            <a:r>
              <a:rPr lang="ca-ES" sz="2000" b="1" smtClean="0"/>
              <a:t>    Inversió</a:t>
            </a:r>
          </a:p>
          <a:p>
            <a:pPr eaLnBrk="1" hangingPunct="1">
              <a:buFont typeface="Arial" charset="0"/>
              <a:buNone/>
            </a:pPr>
            <a:endParaRPr lang="ca-ES" sz="2000" b="1" smtClean="0"/>
          </a:p>
        </p:txBody>
      </p:sp>
      <p:pic>
        <p:nvPicPr>
          <p:cNvPr id="33794" name="3 Imagen"/>
          <p:cNvPicPr>
            <a:picLocks noChangeAspect="1" noChangeArrowheads="1"/>
          </p:cNvPicPr>
          <p:nvPr/>
        </p:nvPicPr>
        <p:blipFill>
          <a:blip r:embed="rId2"/>
          <a:srcRect l="9348" t="36784" r="38802" b="33920"/>
          <a:stretch>
            <a:fillRect/>
          </a:stretch>
        </p:blipFill>
        <p:spPr bwMode="auto">
          <a:xfrm>
            <a:off x="571500" y="785813"/>
            <a:ext cx="5143500" cy="2500312"/>
          </a:xfrm>
          <a:prstGeom prst="rect">
            <a:avLst/>
          </a:prstGeom>
          <a:noFill/>
          <a:ln w="9525">
            <a:noFill/>
            <a:miter lim="800000"/>
            <a:headEnd/>
            <a:tailEnd/>
          </a:ln>
        </p:spPr>
      </p:pic>
      <p:pic>
        <p:nvPicPr>
          <p:cNvPr id="33795" name="4 Imagen"/>
          <p:cNvPicPr>
            <a:picLocks noChangeAspect="1" noChangeArrowheads="1"/>
          </p:cNvPicPr>
          <p:nvPr/>
        </p:nvPicPr>
        <p:blipFill>
          <a:blip r:embed="rId3"/>
          <a:srcRect l="11111" t="23347" r="12169" b="8810"/>
          <a:stretch>
            <a:fillRect/>
          </a:stretch>
        </p:blipFill>
        <p:spPr bwMode="auto">
          <a:xfrm>
            <a:off x="1857375" y="3714750"/>
            <a:ext cx="6502400" cy="2738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416</TotalTime>
  <Words>1823</Words>
  <Application>Microsoft Office PowerPoint</Application>
  <PresentationFormat>Presentación en pantalla (4:3)</PresentationFormat>
  <Paragraphs>501</Paragraphs>
  <Slides>72</Slides>
  <Notes>0</Notes>
  <HiddenSlides>0</HiddenSlides>
  <MMClips>0</MMClips>
  <ScaleCrop>false</ScaleCrop>
  <HeadingPairs>
    <vt:vector size="8" baseType="variant">
      <vt:variant>
        <vt:lpstr>Fuentes usadas</vt:lpstr>
      </vt:variant>
      <vt:variant>
        <vt:i4>4</vt:i4>
      </vt:variant>
      <vt:variant>
        <vt:lpstr>Plantilla de diseño</vt:lpstr>
      </vt:variant>
      <vt:variant>
        <vt:i4>2</vt:i4>
      </vt:variant>
      <vt:variant>
        <vt:lpstr>Títulos de diapositiva</vt:lpstr>
      </vt:variant>
      <vt:variant>
        <vt:i4>72</vt:i4>
      </vt:variant>
      <vt:variant>
        <vt:lpstr>Presentaciones personalizadas</vt:lpstr>
      </vt:variant>
      <vt:variant>
        <vt:i4>1</vt:i4>
      </vt:variant>
    </vt:vector>
  </HeadingPairs>
  <TitlesOfParts>
    <vt:vector size="79" baseType="lpstr">
      <vt:lpstr>Arial</vt:lpstr>
      <vt:lpstr>Calibri</vt:lpstr>
      <vt:lpstr>Arial Black</vt:lpstr>
      <vt:lpstr>Times New Roman</vt:lpstr>
      <vt:lpstr>Tema de Office</vt:lpstr>
      <vt:lpstr>1_Tema de Office</vt:lpstr>
      <vt:lpstr>SECTOR ECONÒMIC</vt:lpstr>
      <vt:lpstr> INTRODUCCIÓ: Situacions econòmiques.  Espanya: (situació descriptiva) </vt:lpstr>
      <vt:lpstr>MACROECONOMIA  introducció a les seves variables</vt:lpstr>
      <vt:lpstr>MACROECONOMIA: trets característics</vt:lpstr>
      <vt:lpstr>QUÈ PASSA?</vt:lpstr>
      <vt:lpstr>VARIABLES MACROECONÒMIQUES</vt:lpstr>
      <vt:lpstr> Les principals variables macroeconòmiques: concepte. </vt:lpstr>
      <vt:lpstr>Diapositiva 8</vt:lpstr>
      <vt:lpstr>Diapositiva 9</vt:lpstr>
      <vt:lpstr>Comparació de la situació amb la resta d’Europa.</vt:lpstr>
      <vt:lpstr>Diapositiva 11</vt:lpstr>
      <vt:lpstr>Diapositiva 12</vt:lpstr>
      <vt:lpstr> Catalunya</vt:lpstr>
      <vt:lpstr>Solució</vt:lpstr>
      <vt:lpstr>Principals variables macroeconòmiques</vt:lpstr>
      <vt:lpstr>ATUR</vt:lpstr>
      <vt:lpstr>ATUR JUVENIL</vt:lpstr>
      <vt:lpstr>Diapositiva 18</vt:lpstr>
      <vt:lpstr>Creixement i evolució del PIB</vt:lpstr>
      <vt:lpstr>Diapositiva 20</vt:lpstr>
      <vt:lpstr>IMPORTACIONS I EXPORTACIONS</vt:lpstr>
      <vt:lpstr>Diapositiva 22</vt:lpstr>
      <vt:lpstr>INVERSIÓ PRIVADA I PÚBLICA</vt:lpstr>
      <vt:lpstr>Diapositiva 24</vt:lpstr>
      <vt:lpstr>Diapositiva 25</vt:lpstr>
      <vt:lpstr>Diapositiva 26</vt:lpstr>
      <vt:lpstr>OCUPACIÓ</vt:lpstr>
      <vt:lpstr>EVOLUCIÓ DELS HABITATGES</vt:lpstr>
      <vt:lpstr>CONSUM</vt:lpstr>
      <vt:lpstr>Comparació de la situació amb la resta d’Espanya</vt:lpstr>
      <vt:lpstr>Diapositiva 31</vt:lpstr>
      <vt:lpstr>Diapositiva 32</vt:lpstr>
      <vt:lpstr>SECTOR ECONÒMIC</vt:lpstr>
      <vt:lpstr> SANITAT  Definició del sector citat</vt:lpstr>
      <vt:lpstr>Diapositiva 35</vt:lpstr>
      <vt:lpstr>SANITAT</vt:lpstr>
      <vt:lpstr>Productes i serveis.</vt:lpstr>
      <vt:lpstr>Història i evolució Introducció i naixement</vt:lpstr>
      <vt:lpstr>Volum de vendes </vt:lpstr>
      <vt:lpstr>Número de treballadors</vt:lpstr>
      <vt:lpstr>Número d’empreses</vt:lpstr>
      <vt:lpstr>Tamany</vt:lpstr>
      <vt:lpstr>Despeses</vt:lpstr>
      <vt:lpstr>DESPESA PRIVADA DE SALUT EN % PIB</vt:lpstr>
      <vt:lpstr>DESPESA PÚBLICA DE SALUT EN % PIB</vt:lpstr>
      <vt:lpstr> Situació present ‍Breu introducció </vt:lpstr>
      <vt:lpstr>ORIGEN DEL DÈFICIT</vt:lpstr>
      <vt:lpstr>Funcionament del mercat</vt:lpstr>
      <vt:lpstr>Consumidors</vt:lpstr>
      <vt:lpstr> Sobre el sector  Volum de vendes </vt:lpstr>
      <vt:lpstr>Diapositiva 51</vt:lpstr>
      <vt:lpstr>Diapositiva 52</vt:lpstr>
      <vt:lpstr>Diapositiva 53</vt:lpstr>
      <vt:lpstr>Diapositiva 54</vt:lpstr>
      <vt:lpstr>Diapositiva 55</vt:lpstr>
      <vt:lpstr>Número de treballadors</vt:lpstr>
      <vt:lpstr>Diapositiva 57</vt:lpstr>
      <vt:lpstr>Polítiques de Despesa de la Salut (Catalunya)</vt:lpstr>
      <vt:lpstr>Exportacions i importacions de la sanitat a Catalunya.</vt:lpstr>
      <vt:lpstr>Diapositiva 60</vt:lpstr>
      <vt:lpstr>CANALS DE DISTRIBUCIÓ</vt:lpstr>
      <vt:lpstr>Diapositiva 62</vt:lpstr>
      <vt:lpstr>Diapositiva 63</vt:lpstr>
      <vt:lpstr>Diapositiva 64</vt:lpstr>
      <vt:lpstr>  Economia Catalana Pes en % sobre el PIB PIB </vt:lpstr>
      <vt:lpstr>Implantació</vt:lpstr>
      <vt:lpstr>Diapositiva 67</vt:lpstr>
      <vt:lpstr>FUTURES PERSPECTIVES</vt:lpstr>
      <vt:lpstr>Oportunitats i amenaces</vt:lpstr>
      <vt:lpstr>PROJECTES FUTURS</vt:lpstr>
      <vt:lpstr>PROGRAMA SALUT 2012 CONVOCATÒRIA EUROPEA</vt:lpstr>
      <vt:lpstr>agraïments</vt:lpstr>
      <vt:lpstr>Presentación personalizada 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SECTOR ECONÒMIC</dc:title>
  <dc:creator>*</dc:creator>
  <cp:lastModifiedBy>PC</cp:lastModifiedBy>
  <cp:revision>46</cp:revision>
  <dcterms:created xsi:type="dcterms:W3CDTF">2012-04-23T13:43:20Z</dcterms:created>
  <dcterms:modified xsi:type="dcterms:W3CDTF">2012-04-26T22:38:15Z</dcterms:modified>
</cp:coreProperties>
</file>